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58" r:id="rId1"/>
  </p:sldMasterIdLst>
  <p:notesMasterIdLst>
    <p:notesMasterId r:id="rId19"/>
  </p:notesMasterIdLst>
  <p:sldIdLst>
    <p:sldId id="483" r:id="rId2"/>
    <p:sldId id="418" r:id="rId3"/>
    <p:sldId id="419" r:id="rId4"/>
    <p:sldId id="372" r:id="rId5"/>
    <p:sldId id="373" r:id="rId6"/>
    <p:sldId id="374" r:id="rId7"/>
    <p:sldId id="381" r:id="rId8"/>
    <p:sldId id="375" r:id="rId9"/>
    <p:sldId id="376" r:id="rId10"/>
    <p:sldId id="377" r:id="rId11"/>
    <p:sldId id="486" r:id="rId12"/>
    <p:sldId id="485" r:id="rId13"/>
    <p:sldId id="379" r:id="rId14"/>
    <p:sldId id="380" r:id="rId15"/>
    <p:sldId id="382" r:id="rId16"/>
    <p:sldId id="408" r:id="rId17"/>
    <p:sldId id="4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81600" autoAdjust="0"/>
  </p:normalViewPr>
  <p:slideViewPr>
    <p:cSldViewPr snapToGrid="0" snapToObjects="1">
      <p:cViewPr varScale="1">
        <p:scale>
          <a:sx n="93" d="100"/>
          <a:sy n="93" d="100"/>
        </p:scale>
        <p:origin x="250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s://www.youtube.com/watch?v=hVCBrkrFrBE&amp;t=33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youtube.com/watch?v=hVCBrkrFrBE&amp;t=33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D4D2FF1-4EFD-4268-AECA-75789623F6CE}">
      <dgm:prSet/>
      <dgm:spPr/>
      <dgm:t>
        <a:bodyPr/>
        <a:lstStyle/>
        <a:p>
          <a:pPr>
            <a:lnSpc>
              <a:spcPct val="100000"/>
            </a:lnSpc>
          </a:pPr>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pPr>
            <a:lnSpc>
              <a:spcPct val="100000"/>
            </a:lnSpc>
          </a:pPr>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31ECB468-7C23-A24B-96FA-D42F41028FE0}" type="pres">
      <dgm:prSet presAssocID="{39ED9666-54AA-4613-83F6-B644F2C703C0}" presName="vert0" presStyleCnt="0">
        <dgm:presLayoutVars>
          <dgm:dir/>
          <dgm:animOne val="branch"/>
          <dgm:animLvl val="lvl"/>
        </dgm:presLayoutVars>
      </dgm:prSet>
      <dgm:spPr/>
    </dgm:pt>
    <dgm:pt modelId="{EAF97374-67F9-124B-B245-5D79888C5A41}" type="pres">
      <dgm:prSet presAssocID="{5D4D2FF1-4EFD-4268-AECA-75789623F6CE}" presName="thickLine" presStyleLbl="alignNode1" presStyleIdx="0" presStyleCnt="2"/>
      <dgm:spPr/>
    </dgm:pt>
    <dgm:pt modelId="{F54ABFFB-B5FE-9E47-97DF-89D206064787}" type="pres">
      <dgm:prSet presAssocID="{5D4D2FF1-4EFD-4268-AECA-75789623F6CE}" presName="horz1" presStyleCnt="0"/>
      <dgm:spPr/>
    </dgm:pt>
    <dgm:pt modelId="{3C40968B-2205-9242-86B8-5642AC8B7AB5}" type="pres">
      <dgm:prSet presAssocID="{5D4D2FF1-4EFD-4268-AECA-75789623F6CE}" presName="tx1" presStyleLbl="revTx" presStyleIdx="0" presStyleCnt="2"/>
      <dgm:spPr/>
    </dgm:pt>
    <dgm:pt modelId="{BE22EB46-7BEC-7C4B-BE7E-0229E53F21C1}" type="pres">
      <dgm:prSet presAssocID="{5D4D2FF1-4EFD-4268-AECA-75789623F6CE}" presName="vert1" presStyleCnt="0"/>
      <dgm:spPr/>
    </dgm:pt>
    <dgm:pt modelId="{48FBB37C-5367-2647-B6E7-C45C0315A157}" type="pres">
      <dgm:prSet presAssocID="{E136AAC1-DABD-4CF9-8ACC-434B9CDE210D}" presName="thickLine" presStyleLbl="alignNode1" presStyleIdx="1" presStyleCnt="2"/>
      <dgm:spPr/>
    </dgm:pt>
    <dgm:pt modelId="{C2C6E562-445F-F647-AD58-DF1B4905AFD8}" type="pres">
      <dgm:prSet presAssocID="{E136AAC1-DABD-4CF9-8ACC-434B9CDE210D}" presName="horz1" presStyleCnt="0"/>
      <dgm:spPr/>
    </dgm:pt>
    <dgm:pt modelId="{73CF0669-0085-CD4F-8E72-D3D40A2C7155}" type="pres">
      <dgm:prSet presAssocID="{E136AAC1-DABD-4CF9-8ACC-434B9CDE210D}" presName="tx1" presStyleLbl="revTx" presStyleIdx="1" presStyleCnt="2"/>
      <dgm:spPr/>
    </dgm:pt>
    <dgm:pt modelId="{56E8A98D-4658-E945-8695-AB877F07BF4F}" type="pres">
      <dgm:prSet presAssocID="{E136AAC1-DABD-4CF9-8ACC-434B9CDE210D}" presName="vert1" presStyleCnt="0"/>
      <dgm:spPr/>
    </dgm:pt>
  </dgm:ptLst>
  <dgm:cxnLst>
    <dgm:cxn modelId="{4AF48966-2A00-4252-85AF-3A06B844CE2B}" srcId="{39ED9666-54AA-4613-83F6-B644F2C703C0}" destId="{E136AAC1-DABD-4CF9-8ACC-434B9CDE210D}" srcOrd="1" destOrd="0" parTransId="{B75F77FE-DD2D-435B-BD20-3B6BA95D6C76}" sibTransId="{DC88A4A7-3CCD-48DE-9782-BBD8E21AB6D9}"/>
    <dgm:cxn modelId="{F82CB456-09B8-CA45-83C5-D9D790ED9678}" type="presOf" srcId="{39ED9666-54AA-4613-83F6-B644F2C703C0}" destId="{31ECB468-7C23-A24B-96FA-D42F41028FE0}" srcOrd="0" destOrd="0" presId="urn:microsoft.com/office/officeart/2008/layout/LinedList"/>
    <dgm:cxn modelId="{D7547C7F-BE21-462F-8F68-0098AA41AB76}" srcId="{39ED9666-54AA-4613-83F6-B644F2C703C0}" destId="{5D4D2FF1-4EFD-4268-AECA-75789623F6CE}" srcOrd="0" destOrd="0" parTransId="{6757A924-97E8-46B2-A6C2-2B26429F0D1A}" sibTransId="{B2C9D563-69DF-4BC1-B01D-ED43DFC2D8E7}"/>
    <dgm:cxn modelId="{825A4B8C-2B25-7340-832D-77710E550E2A}" type="presOf" srcId="{E136AAC1-DABD-4CF9-8ACC-434B9CDE210D}" destId="{73CF0669-0085-CD4F-8E72-D3D40A2C7155}" srcOrd="0" destOrd="0" presId="urn:microsoft.com/office/officeart/2008/layout/LinedList"/>
    <dgm:cxn modelId="{70C8E3C2-BA39-B64B-A47A-20D040258EAA}" type="presOf" srcId="{5D4D2FF1-4EFD-4268-AECA-75789623F6CE}" destId="{3C40968B-2205-9242-86B8-5642AC8B7AB5}" srcOrd="0" destOrd="0" presId="urn:microsoft.com/office/officeart/2008/layout/LinedList"/>
    <dgm:cxn modelId="{E2407668-B861-1D44-9857-39B6DB75F8C3}" type="presParOf" srcId="{31ECB468-7C23-A24B-96FA-D42F41028FE0}" destId="{EAF97374-67F9-124B-B245-5D79888C5A41}" srcOrd="0" destOrd="0" presId="urn:microsoft.com/office/officeart/2008/layout/LinedList"/>
    <dgm:cxn modelId="{519E97E2-536B-0A43-93B6-2572B108D8E0}" type="presParOf" srcId="{31ECB468-7C23-A24B-96FA-D42F41028FE0}" destId="{F54ABFFB-B5FE-9E47-97DF-89D206064787}" srcOrd="1" destOrd="0" presId="urn:microsoft.com/office/officeart/2008/layout/LinedList"/>
    <dgm:cxn modelId="{408EBD1C-5F25-7046-A9BB-BDB266560F64}" type="presParOf" srcId="{F54ABFFB-B5FE-9E47-97DF-89D206064787}" destId="{3C40968B-2205-9242-86B8-5642AC8B7AB5}" srcOrd="0" destOrd="0" presId="urn:microsoft.com/office/officeart/2008/layout/LinedList"/>
    <dgm:cxn modelId="{EB14451D-344E-9D4F-9EB9-15C37536DFB7}" type="presParOf" srcId="{F54ABFFB-B5FE-9E47-97DF-89D206064787}" destId="{BE22EB46-7BEC-7C4B-BE7E-0229E53F21C1}" srcOrd="1" destOrd="0" presId="urn:microsoft.com/office/officeart/2008/layout/LinedList"/>
    <dgm:cxn modelId="{3F26D0DA-E66B-A74F-9129-97E30382B7BB}" type="presParOf" srcId="{31ECB468-7C23-A24B-96FA-D42F41028FE0}" destId="{48FBB37C-5367-2647-B6E7-C45C0315A157}" srcOrd="2" destOrd="0" presId="urn:microsoft.com/office/officeart/2008/layout/LinedList"/>
    <dgm:cxn modelId="{086C5203-DD77-BE42-A619-7DB1AFDB4F25}" type="presParOf" srcId="{31ECB468-7C23-A24B-96FA-D42F41028FE0}" destId="{C2C6E562-445F-F647-AD58-DF1B4905AFD8}" srcOrd="3" destOrd="0" presId="urn:microsoft.com/office/officeart/2008/layout/LinedList"/>
    <dgm:cxn modelId="{C85FCEB7-DD4C-2040-97F5-8CADFB950B5C}" type="presParOf" srcId="{C2C6E562-445F-F647-AD58-DF1B4905AFD8}" destId="{73CF0669-0085-CD4F-8E72-D3D40A2C7155}" srcOrd="0" destOrd="0" presId="urn:microsoft.com/office/officeart/2008/layout/LinedList"/>
    <dgm:cxn modelId="{F5D5AC10-A780-694E-8C4C-2562CFDA75E8}" type="presParOf" srcId="{C2C6E562-445F-F647-AD58-DF1B4905AFD8}" destId="{56E8A98D-4658-E945-8695-AB877F07BF4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E1FF2-2EC2-4A71-BD03-DE65D25053A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03B5A5F-2CA3-4A2E-9C92-625DD3D7DA2B}">
      <dgm:prSet/>
      <dgm:spPr/>
      <dgm:t>
        <a:bodyPr/>
        <a:lstStyle/>
        <a:p>
          <a:r>
            <a:rPr lang="en-US" dirty="0"/>
            <a:t>You now have the opportunity to write that person you thought about a thank you note …            right now!</a:t>
          </a:r>
        </a:p>
      </dgm:t>
    </dgm:pt>
    <dgm:pt modelId="{318D7FD4-7025-49D0-8038-A5357F210FC4}" type="parTrans" cxnId="{D2090EA2-B4A5-4832-87BF-5BCDC8D40C50}">
      <dgm:prSet/>
      <dgm:spPr/>
      <dgm:t>
        <a:bodyPr/>
        <a:lstStyle/>
        <a:p>
          <a:endParaRPr lang="en-US"/>
        </a:p>
      </dgm:t>
    </dgm:pt>
    <dgm:pt modelId="{43828C67-AEBA-4195-8776-DD4DEB1F8D87}" type="sibTrans" cxnId="{D2090EA2-B4A5-4832-87BF-5BCDC8D40C50}">
      <dgm:prSet/>
      <dgm:spPr/>
      <dgm:t>
        <a:bodyPr/>
        <a:lstStyle/>
        <a:p>
          <a:endParaRPr lang="en-US"/>
        </a:p>
      </dgm:t>
    </dgm:pt>
    <dgm:pt modelId="{B15F6D88-F6C3-4D7D-91C0-DA6E4C990F45}">
      <dgm:prSet/>
      <dgm:spPr/>
      <dgm:t>
        <a:bodyPr/>
        <a:lstStyle/>
        <a:p>
          <a:endParaRPr lang="en-US"/>
        </a:p>
      </dgm:t>
    </dgm:pt>
    <dgm:pt modelId="{7330D549-E6CA-4EC8-863B-AB143DB0358C}" type="parTrans" cxnId="{1098C21F-7342-4E7B-9DE0-6A886ACB725F}">
      <dgm:prSet/>
      <dgm:spPr/>
      <dgm:t>
        <a:bodyPr/>
        <a:lstStyle/>
        <a:p>
          <a:endParaRPr lang="en-US"/>
        </a:p>
      </dgm:t>
    </dgm:pt>
    <dgm:pt modelId="{95EB69C9-B04D-4410-9B43-A6D9146B684A}" type="sibTrans" cxnId="{1098C21F-7342-4E7B-9DE0-6A886ACB725F}">
      <dgm:prSet/>
      <dgm:spPr/>
      <dgm:t>
        <a:bodyPr/>
        <a:lstStyle/>
        <a:p>
          <a:endParaRPr lang="en-US"/>
        </a:p>
      </dgm:t>
    </dgm:pt>
    <dgm:pt modelId="{E59A56E1-57AE-194F-953F-918A0A771470}" type="pres">
      <dgm:prSet presAssocID="{205E1FF2-2EC2-4A71-BD03-DE65D25053A0}" presName="vert0" presStyleCnt="0">
        <dgm:presLayoutVars>
          <dgm:dir/>
          <dgm:animOne val="branch"/>
          <dgm:animLvl val="lvl"/>
        </dgm:presLayoutVars>
      </dgm:prSet>
      <dgm:spPr/>
    </dgm:pt>
    <dgm:pt modelId="{9E191D47-585A-B140-BAA2-7832332260E7}" type="pres">
      <dgm:prSet presAssocID="{D03B5A5F-2CA3-4A2E-9C92-625DD3D7DA2B}" presName="thickLine" presStyleLbl="alignNode1" presStyleIdx="0" presStyleCnt="2"/>
      <dgm:spPr/>
    </dgm:pt>
    <dgm:pt modelId="{4712DF65-1716-3541-B862-3AF5F6230566}" type="pres">
      <dgm:prSet presAssocID="{D03B5A5F-2CA3-4A2E-9C92-625DD3D7DA2B}" presName="horz1" presStyleCnt="0"/>
      <dgm:spPr/>
    </dgm:pt>
    <dgm:pt modelId="{524E8C3C-3ACA-3844-8ABC-032374F4BC5B}" type="pres">
      <dgm:prSet presAssocID="{D03B5A5F-2CA3-4A2E-9C92-625DD3D7DA2B}" presName="tx1" presStyleLbl="revTx" presStyleIdx="0" presStyleCnt="2"/>
      <dgm:spPr/>
    </dgm:pt>
    <dgm:pt modelId="{09C9E53D-2637-8F4D-AD63-7791B9EA671F}" type="pres">
      <dgm:prSet presAssocID="{D03B5A5F-2CA3-4A2E-9C92-625DD3D7DA2B}" presName="vert1" presStyleCnt="0"/>
      <dgm:spPr/>
    </dgm:pt>
    <dgm:pt modelId="{FE4E6C6D-C5E2-CF48-B1F6-080C19B29A8D}" type="pres">
      <dgm:prSet presAssocID="{B15F6D88-F6C3-4D7D-91C0-DA6E4C990F45}" presName="thickLine" presStyleLbl="alignNode1" presStyleIdx="1" presStyleCnt="2"/>
      <dgm:spPr/>
    </dgm:pt>
    <dgm:pt modelId="{8F50D391-A027-0C4C-A858-4410337046E3}" type="pres">
      <dgm:prSet presAssocID="{B15F6D88-F6C3-4D7D-91C0-DA6E4C990F45}" presName="horz1" presStyleCnt="0"/>
      <dgm:spPr/>
    </dgm:pt>
    <dgm:pt modelId="{26680027-FDBA-6C4D-BDB8-AE49E044D32D}" type="pres">
      <dgm:prSet presAssocID="{B15F6D88-F6C3-4D7D-91C0-DA6E4C990F45}" presName="tx1" presStyleLbl="revTx" presStyleIdx="1" presStyleCnt="2"/>
      <dgm:spPr/>
    </dgm:pt>
    <dgm:pt modelId="{9436B65F-6135-8D48-8918-2364F5E3F02E}" type="pres">
      <dgm:prSet presAssocID="{B15F6D88-F6C3-4D7D-91C0-DA6E4C990F45}" presName="vert1" presStyleCnt="0"/>
      <dgm:spPr/>
    </dgm:pt>
  </dgm:ptLst>
  <dgm:cxnLst>
    <dgm:cxn modelId="{1098C21F-7342-4E7B-9DE0-6A886ACB725F}" srcId="{205E1FF2-2EC2-4A71-BD03-DE65D25053A0}" destId="{B15F6D88-F6C3-4D7D-91C0-DA6E4C990F45}" srcOrd="1" destOrd="0" parTransId="{7330D549-E6CA-4EC8-863B-AB143DB0358C}" sibTransId="{95EB69C9-B04D-4410-9B43-A6D9146B684A}"/>
    <dgm:cxn modelId="{CD162965-E1B2-FD4E-A82E-12DBB07B9206}" type="presOf" srcId="{205E1FF2-2EC2-4A71-BD03-DE65D25053A0}" destId="{E59A56E1-57AE-194F-953F-918A0A771470}" srcOrd="0" destOrd="0" presId="urn:microsoft.com/office/officeart/2008/layout/LinedList"/>
    <dgm:cxn modelId="{7AD1126B-5FCB-6443-A931-65B55A73C6BA}" type="presOf" srcId="{B15F6D88-F6C3-4D7D-91C0-DA6E4C990F45}" destId="{26680027-FDBA-6C4D-BDB8-AE49E044D32D}" srcOrd="0" destOrd="0" presId="urn:microsoft.com/office/officeart/2008/layout/LinedList"/>
    <dgm:cxn modelId="{D2090EA2-B4A5-4832-87BF-5BCDC8D40C50}" srcId="{205E1FF2-2EC2-4A71-BD03-DE65D25053A0}" destId="{D03B5A5F-2CA3-4A2E-9C92-625DD3D7DA2B}" srcOrd="0" destOrd="0" parTransId="{318D7FD4-7025-49D0-8038-A5357F210FC4}" sibTransId="{43828C67-AEBA-4195-8776-DD4DEB1F8D87}"/>
    <dgm:cxn modelId="{C41E28DD-FE7C-4E46-8564-1816D4BF6816}" type="presOf" srcId="{D03B5A5F-2CA3-4A2E-9C92-625DD3D7DA2B}" destId="{524E8C3C-3ACA-3844-8ABC-032374F4BC5B}" srcOrd="0" destOrd="0" presId="urn:microsoft.com/office/officeart/2008/layout/LinedList"/>
    <dgm:cxn modelId="{215118D2-4376-AA4F-8A82-34D13D8668D7}" type="presParOf" srcId="{E59A56E1-57AE-194F-953F-918A0A771470}" destId="{9E191D47-585A-B140-BAA2-7832332260E7}" srcOrd="0" destOrd="0" presId="urn:microsoft.com/office/officeart/2008/layout/LinedList"/>
    <dgm:cxn modelId="{EF0D90FF-0571-F444-A741-4DFC1A05940F}" type="presParOf" srcId="{E59A56E1-57AE-194F-953F-918A0A771470}" destId="{4712DF65-1716-3541-B862-3AF5F6230566}" srcOrd="1" destOrd="0" presId="urn:microsoft.com/office/officeart/2008/layout/LinedList"/>
    <dgm:cxn modelId="{15473B83-79A8-1F45-B68F-1C7ECBB533DF}" type="presParOf" srcId="{4712DF65-1716-3541-B862-3AF5F6230566}" destId="{524E8C3C-3ACA-3844-8ABC-032374F4BC5B}" srcOrd="0" destOrd="0" presId="urn:microsoft.com/office/officeart/2008/layout/LinedList"/>
    <dgm:cxn modelId="{9C7AE144-F615-914F-A779-3ABA5D1303D7}" type="presParOf" srcId="{4712DF65-1716-3541-B862-3AF5F6230566}" destId="{09C9E53D-2637-8F4D-AD63-7791B9EA671F}" srcOrd="1" destOrd="0" presId="urn:microsoft.com/office/officeart/2008/layout/LinedList"/>
    <dgm:cxn modelId="{B8AA0097-2B9E-934A-B3A5-28EC2F14F481}" type="presParOf" srcId="{E59A56E1-57AE-194F-953F-918A0A771470}" destId="{FE4E6C6D-C5E2-CF48-B1F6-080C19B29A8D}" srcOrd="2" destOrd="0" presId="urn:microsoft.com/office/officeart/2008/layout/LinedList"/>
    <dgm:cxn modelId="{4AB44904-B950-D946-A5F0-BE584C24232B}" type="presParOf" srcId="{E59A56E1-57AE-194F-953F-918A0A771470}" destId="{8F50D391-A027-0C4C-A858-4410337046E3}" srcOrd="3" destOrd="0" presId="urn:microsoft.com/office/officeart/2008/layout/LinedList"/>
    <dgm:cxn modelId="{1F94AACE-6411-B445-B447-97B6D76A7F23}" type="presParOf" srcId="{8F50D391-A027-0C4C-A858-4410337046E3}" destId="{26680027-FDBA-6C4D-BDB8-AE49E044D32D}" srcOrd="0" destOrd="0" presId="urn:microsoft.com/office/officeart/2008/layout/LinedList"/>
    <dgm:cxn modelId="{DA70918A-DCF9-524A-8304-02982E1377D7}" type="presParOf" srcId="{8F50D391-A027-0C4C-A858-4410337046E3}" destId="{9436B65F-6135-8D48-8918-2364F5E3F0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1B2C0-1238-4D5E-AA37-1F6D9F87B47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002054C-B41F-490F-B473-41A101E860A6}">
      <dgm:prSet custT="1"/>
      <dgm:spPr/>
      <dgm:t>
        <a:bodyPr/>
        <a:lstStyle/>
        <a:p>
          <a:r>
            <a:rPr lang="en-US" sz="2200" dirty="0"/>
            <a:t>Can I ever do anything worth someone else’s gratitude?</a:t>
          </a:r>
        </a:p>
      </dgm:t>
    </dgm:pt>
    <dgm:pt modelId="{27639E23-DEA0-4124-BDC5-C92B8E7679C6}" type="parTrans" cxnId="{32F3A4F2-CEB4-4E62-B087-F2A508BE8A00}">
      <dgm:prSet/>
      <dgm:spPr/>
      <dgm:t>
        <a:bodyPr/>
        <a:lstStyle/>
        <a:p>
          <a:endParaRPr lang="en-US"/>
        </a:p>
      </dgm:t>
    </dgm:pt>
    <dgm:pt modelId="{DE5403CF-3546-43AC-8EDD-573D8C71B480}" type="sibTrans" cxnId="{32F3A4F2-CEB4-4E62-B087-F2A508BE8A00}">
      <dgm:prSet/>
      <dgm:spPr/>
      <dgm:t>
        <a:bodyPr/>
        <a:lstStyle/>
        <a:p>
          <a:endParaRPr lang="en-US"/>
        </a:p>
      </dgm:t>
    </dgm:pt>
    <dgm:pt modelId="{F90010C4-32B6-4B4B-84CB-3256AFAAF50F}">
      <dgm:prSet custT="1"/>
      <dgm:spPr/>
      <dgm:t>
        <a:bodyPr/>
        <a:lstStyle/>
        <a:p>
          <a:r>
            <a:rPr lang="en-US" sz="2200" dirty="0"/>
            <a:t>Do I make a difference?</a:t>
          </a:r>
        </a:p>
      </dgm:t>
    </dgm:pt>
    <dgm:pt modelId="{FD5FDA2C-7BD7-41E9-8EC1-D2F3B85653E7}" type="parTrans" cxnId="{55237324-10A4-422F-A92B-371AC0A0F896}">
      <dgm:prSet/>
      <dgm:spPr/>
      <dgm:t>
        <a:bodyPr/>
        <a:lstStyle/>
        <a:p>
          <a:endParaRPr lang="en-US"/>
        </a:p>
      </dgm:t>
    </dgm:pt>
    <dgm:pt modelId="{F23BC4D3-5C55-440C-9B41-6111AFF9DB0F}" type="sibTrans" cxnId="{55237324-10A4-422F-A92B-371AC0A0F896}">
      <dgm:prSet/>
      <dgm:spPr/>
      <dgm:t>
        <a:bodyPr/>
        <a:lstStyle/>
        <a:p>
          <a:endParaRPr lang="en-US"/>
        </a:p>
      </dgm:t>
    </dgm:pt>
    <dgm:pt modelId="{D645106D-ED36-4A4E-B5B2-9357663CC655}">
      <dgm:prSet/>
      <dgm:spPr/>
      <dgm:t>
        <a:bodyPr/>
        <a:lstStyle/>
        <a:p>
          <a:r>
            <a:rPr lang="en-US"/>
            <a:t>We wonder just like many other people do – express your gratitude to someone TODAY and you will change the world</a:t>
          </a:r>
        </a:p>
      </dgm:t>
    </dgm:pt>
    <dgm:pt modelId="{D709D6DB-4161-4649-A1A7-89037F7BBDEC}" type="parTrans" cxnId="{EB1AB809-8A42-4DCD-9C9D-4445086F3808}">
      <dgm:prSet/>
      <dgm:spPr/>
      <dgm:t>
        <a:bodyPr/>
        <a:lstStyle/>
        <a:p>
          <a:endParaRPr lang="en-US"/>
        </a:p>
      </dgm:t>
    </dgm:pt>
    <dgm:pt modelId="{467FAAA6-64CE-4B11-8C54-E61061B0DB24}" type="sibTrans" cxnId="{EB1AB809-8A42-4DCD-9C9D-4445086F3808}">
      <dgm:prSet/>
      <dgm:spPr/>
      <dgm:t>
        <a:bodyPr/>
        <a:lstStyle/>
        <a:p>
          <a:endParaRPr lang="en-US"/>
        </a:p>
      </dgm:t>
    </dgm:pt>
    <dgm:pt modelId="{F7EFE7DE-411B-4D4D-AE7D-51E3985941DF}">
      <dgm:prSet custT="1"/>
      <dgm:spPr/>
      <dgm:t>
        <a:bodyPr/>
        <a:lstStyle/>
        <a:p>
          <a:r>
            <a:rPr lang="en-US" sz="2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Be The Leader In Gratitude</a:t>
          </a:r>
          <a:endParaRPr lang="en-US" sz="2200" dirty="0">
            <a:solidFill>
              <a:schemeClr val="bg1"/>
            </a:solidFill>
          </a:endParaRPr>
        </a:p>
      </dgm:t>
    </dgm:pt>
    <dgm:pt modelId="{4A720E1C-6CD6-43DF-A870-863D7D1A3871}" type="parTrans" cxnId="{09AF6B4E-B5E8-45BC-9F23-65D4EAFE57B1}">
      <dgm:prSet/>
      <dgm:spPr/>
      <dgm:t>
        <a:bodyPr/>
        <a:lstStyle/>
        <a:p>
          <a:endParaRPr lang="en-US"/>
        </a:p>
      </dgm:t>
    </dgm:pt>
    <dgm:pt modelId="{1DB6C05F-3513-46EB-AF49-C013FD6E229E}" type="sibTrans" cxnId="{09AF6B4E-B5E8-45BC-9F23-65D4EAFE57B1}">
      <dgm:prSet/>
      <dgm:spPr/>
      <dgm:t>
        <a:bodyPr/>
        <a:lstStyle/>
        <a:p>
          <a:endParaRPr lang="en-US"/>
        </a:p>
      </dgm:t>
    </dgm:pt>
    <dgm:pt modelId="{4D7BD194-CEE8-2A46-B472-7014BFFE6A56}" type="pres">
      <dgm:prSet presAssocID="{68C1B2C0-1238-4D5E-AA37-1F6D9F87B47B}" presName="linear" presStyleCnt="0">
        <dgm:presLayoutVars>
          <dgm:animLvl val="lvl"/>
          <dgm:resizeHandles val="exact"/>
        </dgm:presLayoutVars>
      </dgm:prSet>
      <dgm:spPr/>
    </dgm:pt>
    <dgm:pt modelId="{B064336B-9296-104C-B58D-AF902D470270}" type="pres">
      <dgm:prSet presAssocID="{B002054C-B41F-490F-B473-41A101E860A6}" presName="parentText" presStyleLbl="node1" presStyleIdx="0" presStyleCnt="4">
        <dgm:presLayoutVars>
          <dgm:chMax val="0"/>
          <dgm:bulletEnabled val="1"/>
        </dgm:presLayoutVars>
      </dgm:prSet>
      <dgm:spPr/>
    </dgm:pt>
    <dgm:pt modelId="{20C772E4-3BE8-994A-A1BC-8C63D7142805}" type="pres">
      <dgm:prSet presAssocID="{DE5403CF-3546-43AC-8EDD-573D8C71B480}" presName="spacer" presStyleCnt="0"/>
      <dgm:spPr/>
    </dgm:pt>
    <dgm:pt modelId="{0F8986E8-2EA8-4040-B769-1C6621836916}" type="pres">
      <dgm:prSet presAssocID="{F90010C4-32B6-4B4B-84CB-3256AFAAF50F}" presName="parentText" presStyleLbl="node1" presStyleIdx="1" presStyleCnt="4">
        <dgm:presLayoutVars>
          <dgm:chMax val="0"/>
          <dgm:bulletEnabled val="1"/>
        </dgm:presLayoutVars>
      </dgm:prSet>
      <dgm:spPr/>
    </dgm:pt>
    <dgm:pt modelId="{05E1E0D6-FE8C-6D40-9744-8BE457B74EC5}" type="pres">
      <dgm:prSet presAssocID="{F23BC4D3-5C55-440C-9B41-6111AFF9DB0F}" presName="spacer" presStyleCnt="0"/>
      <dgm:spPr/>
    </dgm:pt>
    <dgm:pt modelId="{7E1BB314-40BB-D14C-B1DF-AF6F0437A027}" type="pres">
      <dgm:prSet presAssocID="{D645106D-ED36-4A4E-B5B2-9357663CC655}" presName="parentText" presStyleLbl="node1" presStyleIdx="2" presStyleCnt="4">
        <dgm:presLayoutVars>
          <dgm:chMax val="0"/>
          <dgm:bulletEnabled val="1"/>
        </dgm:presLayoutVars>
      </dgm:prSet>
      <dgm:spPr/>
    </dgm:pt>
    <dgm:pt modelId="{D26CE198-A81E-C845-AC89-CCDF403788FF}" type="pres">
      <dgm:prSet presAssocID="{467FAAA6-64CE-4B11-8C54-E61061B0DB24}" presName="spacer" presStyleCnt="0"/>
      <dgm:spPr/>
    </dgm:pt>
    <dgm:pt modelId="{1F40D91C-EC6E-EB41-ADE1-51A2EEABF37D}" type="pres">
      <dgm:prSet presAssocID="{F7EFE7DE-411B-4D4D-AE7D-51E3985941DF}" presName="parentText" presStyleLbl="node1" presStyleIdx="3" presStyleCnt="4">
        <dgm:presLayoutVars>
          <dgm:chMax val="0"/>
          <dgm:bulletEnabled val="1"/>
        </dgm:presLayoutVars>
      </dgm:prSet>
      <dgm:spPr/>
    </dgm:pt>
  </dgm:ptLst>
  <dgm:cxnLst>
    <dgm:cxn modelId="{23E92B07-BB78-284E-8B7E-1EE53DE01949}" type="presOf" srcId="{B002054C-B41F-490F-B473-41A101E860A6}" destId="{B064336B-9296-104C-B58D-AF902D470270}" srcOrd="0" destOrd="0" presId="urn:microsoft.com/office/officeart/2005/8/layout/vList2"/>
    <dgm:cxn modelId="{EB1AB809-8A42-4DCD-9C9D-4445086F3808}" srcId="{68C1B2C0-1238-4D5E-AA37-1F6D9F87B47B}" destId="{D645106D-ED36-4A4E-B5B2-9357663CC655}" srcOrd="2" destOrd="0" parTransId="{D709D6DB-4161-4649-A1A7-89037F7BBDEC}" sibTransId="{467FAAA6-64CE-4B11-8C54-E61061B0DB24}"/>
    <dgm:cxn modelId="{3E51D421-97B8-4A46-9E21-B43F8EFEB1B2}" type="presOf" srcId="{68C1B2C0-1238-4D5E-AA37-1F6D9F87B47B}" destId="{4D7BD194-CEE8-2A46-B472-7014BFFE6A56}" srcOrd="0" destOrd="0" presId="urn:microsoft.com/office/officeart/2005/8/layout/vList2"/>
    <dgm:cxn modelId="{55237324-10A4-422F-A92B-371AC0A0F896}" srcId="{68C1B2C0-1238-4D5E-AA37-1F6D9F87B47B}" destId="{F90010C4-32B6-4B4B-84CB-3256AFAAF50F}" srcOrd="1" destOrd="0" parTransId="{FD5FDA2C-7BD7-41E9-8EC1-D2F3B85653E7}" sibTransId="{F23BC4D3-5C55-440C-9B41-6111AFF9DB0F}"/>
    <dgm:cxn modelId="{34FBD76A-249F-E140-B531-95807EC19872}" type="presOf" srcId="{F90010C4-32B6-4B4B-84CB-3256AFAAF50F}" destId="{0F8986E8-2EA8-4040-B769-1C6621836916}" srcOrd="0" destOrd="0" presId="urn:microsoft.com/office/officeart/2005/8/layout/vList2"/>
    <dgm:cxn modelId="{09AF6B4E-B5E8-45BC-9F23-65D4EAFE57B1}" srcId="{68C1B2C0-1238-4D5E-AA37-1F6D9F87B47B}" destId="{F7EFE7DE-411B-4D4D-AE7D-51E3985941DF}" srcOrd="3" destOrd="0" parTransId="{4A720E1C-6CD6-43DF-A870-863D7D1A3871}" sibTransId="{1DB6C05F-3513-46EB-AF49-C013FD6E229E}"/>
    <dgm:cxn modelId="{DF33FCB6-2744-8C40-9506-A359AC879200}" type="presOf" srcId="{D645106D-ED36-4A4E-B5B2-9357663CC655}" destId="{7E1BB314-40BB-D14C-B1DF-AF6F0437A027}" srcOrd="0" destOrd="0" presId="urn:microsoft.com/office/officeart/2005/8/layout/vList2"/>
    <dgm:cxn modelId="{5A7167DF-D408-4F46-948C-3D2C6A3E1A81}" type="presOf" srcId="{F7EFE7DE-411B-4D4D-AE7D-51E3985941DF}" destId="{1F40D91C-EC6E-EB41-ADE1-51A2EEABF37D}" srcOrd="0" destOrd="0" presId="urn:microsoft.com/office/officeart/2005/8/layout/vList2"/>
    <dgm:cxn modelId="{32F3A4F2-CEB4-4E62-B087-F2A508BE8A00}" srcId="{68C1B2C0-1238-4D5E-AA37-1F6D9F87B47B}" destId="{B002054C-B41F-490F-B473-41A101E860A6}" srcOrd="0" destOrd="0" parTransId="{27639E23-DEA0-4124-BDC5-C92B8E7679C6}" sibTransId="{DE5403CF-3546-43AC-8EDD-573D8C71B480}"/>
    <dgm:cxn modelId="{EFB87318-20F9-1440-823E-34284280D29F}" type="presParOf" srcId="{4D7BD194-CEE8-2A46-B472-7014BFFE6A56}" destId="{B064336B-9296-104C-B58D-AF902D470270}" srcOrd="0" destOrd="0" presId="urn:microsoft.com/office/officeart/2005/8/layout/vList2"/>
    <dgm:cxn modelId="{18A699D3-96F3-024D-B1CA-DAE8A7DE0A38}" type="presParOf" srcId="{4D7BD194-CEE8-2A46-B472-7014BFFE6A56}" destId="{20C772E4-3BE8-994A-A1BC-8C63D7142805}" srcOrd="1" destOrd="0" presId="urn:microsoft.com/office/officeart/2005/8/layout/vList2"/>
    <dgm:cxn modelId="{FB28887A-BD3F-4E43-B7A4-F0C8861B7C54}" type="presParOf" srcId="{4D7BD194-CEE8-2A46-B472-7014BFFE6A56}" destId="{0F8986E8-2EA8-4040-B769-1C6621836916}" srcOrd="2" destOrd="0" presId="urn:microsoft.com/office/officeart/2005/8/layout/vList2"/>
    <dgm:cxn modelId="{86492E4A-AF4D-8E4E-99C4-83F28945FD69}" type="presParOf" srcId="{4D7BD194-CEE8-2A46-B472-7014BFFE6A56}" destId="{05E1E0D6-FE8C-6D40-9744-8BE457B74EC5}" srcOrd="3" destOrd="0" presId="urn:microsoft.com/office/officeart/2005/8/layout/vList2"/>
    <dgm:cxn modelId="{FFDD4E82-5A21-F34E-A289-661991B5E400}" type="presParOf" srcId="{4D7BD194-CEE8-2A46-B472-7014BFFE6A56}" destId="{7E1BB314-40BB-D14C-B1DF-AF6F0437A027}" srcOrd="4" destOrd="0" presId="urn:microsoft.com/office/officeart/2005/8/layout/vList2"/>
    <dgm:cxn modelId="{93E314CB-023C-D24C-831D-591336A75B4A}" type="presParOf" srcId="{4D7BD194-CEE8-2A46-B472-7014BFFE6A56}" destId="{D26CE198-A81E-C845-AC89-CCDF403788FF}" srcOrd="5" destOrd="0" presId="urn:microsoft.com/office/officeart/2005/8/layout/vList2"/>
    <dgm:cxn modelId="{E439E8DD-6439-254C-97BE-37BB13C262B9}" type="presParOf" srcId="{4D7BD194-CEE8-2A46-B472-7014BFFE6A56}" destId="{1F40D91C-EC6E-EB41-ADE1-51A2EEABF3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7374-67F9-124B-B245-5D79888C5A41}">
      <dsp:nvSpPr>
        <dsp:cNvPr id="0" name=""/>
        <dsp:cNvSpPr/>
      </dsp:nvSpPr>
      <dsp:spPr>
        <a:xfrm>
          <a:off x="0" y="0"/>
          <a:ext cx="674055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0968B-2205-9242-86B8-5642AC8B7AB5}">
      <dsp:nvSpPr>
        <dsp:cNvPr id="0" name=""/>
        <dsp:cNvSpPr/>
      </dsp:nvSpPr>
      <dsp:spPr>
        <a:xfrm>
          <a:off x="0" y="0"/>
          <a:ext cx="6740553" cy="182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en-US" sz="2600" kern="1200"/>
            <a:t>Unique collaborative of physicians, nurses, healthcare leaders and community members</a:t>
          </a:r>
        </a:p>
      </dsp:txBody>
      <dsp:txXfrm>
        <a:off x="0" y="0"/>
        <a:ext cx="6740553" cy="1826970"/>
      </dsp:txXfrm>
    </dsp:sp>
    <dsp:sp modelId="{48FBB37C-5367-2647-B6E7-C45C0315A157}">
      <dsp:nvSpPr>
        <dsp:cNvPr id="0" name=""/>
        <dsp:cNvSpPr/>
      </dsp:nvSpPr>
      <dsp:spPr>
        <a:xfrm>
          <a:off x="0" y="1826970"/>
          <a:ext cx="6740553"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F0669-0085-CD4F-8E72-D3D40A2C7155}">
      <dsp:nvSpPr>
        <dsp:cNvPr id="0" name=""/>
        <dsp:cNvSpPr/>
      </dsp:nvSpPr>
      <dsp:spPr>
        <a:xfrm>
          <a:off x="0" y="1826970"/>
          <a:ext cx="6740553" cy="182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en-US" sz="2600" kern="1200"/>
            <a:t>Single purpose – </a:t>
          </a:r>
          <a:r>
            <a:rPr lang="en-US" sz="2600" b="1" kern="1200"/>
            <a:t>to impact the lives of individuals, communities, and organizations by promoting health through happiness</a:t>
          </a:r>
          <a:endParaRPr lang="en-US" sz="2600" kern="1200"/>
        </a:p>
      </dsp:txBody>
      <dsp:txXfrm>
        <a:off x="0" y="1826970"/>
        <a:ext cx="6740553" cy="1826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91D47-585A-B140-BAA2-7832332260E7}">
      <dsp:nvSpPr>
        <dsp:cNvPr id="0" name=""/>
        <dsp:cNvSpPr/>
      </dsp:nvSpPr>
      <dsp:spPr>
        <a:xfrm>
          <a:off x="0" y="0"/>
          <a:ext cx="668655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E8C3C-3ACA-3844-8ABC-032374F4BC5B}">
      <dsp:nvSpPr>
        <dsp:cNvPr id="0" name=""/>
        <dsp:cNvSpPr/>
      </dsp:nvSpPr>
      <dsp:spPr>
        <a:xfrm>
          <a:off x="0" y="0"/>
          <a:ext cx="6686550" cy="188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You now have the opportunity to write that person you thought about a thank you note …            right now!</a:t>
          </a:r>
        </a:p>
      </dsp:txBody>
      <dsp:txXfrm>
        <a:off x="0" y="0"/>
        <a:ext cx="6686550" cy="1888810"/>
      </dsp:txXfrm>
    </dsp:sp>
    <dsp:sp modelId="{FE4E6C6D-C5E2-CF48-B1F6-080C19B29A8D}">
      <dsp:nvSpPr>
        <dsp:cNvPr id="0" name=""/>
        <dsp:cNvSpPr/>
      </dsp:nvSpPr>
      <dsp:spPr>
        <a:xfrm>
          <a:off x="0" y="1888810"/>
          <a:ext cx="668655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80027-FDBA-6C4D-BDB8-AE49E044D32D}">
      <dsp:nvSpPr>
        <dsp:cNvPr id="0" name=""/>
        <dsp:cNvSpPr/>
      </dsp:nvSpPr>
      <dsp:spPr>
        <a:xfrm>
          <a:off x="0" y="1888810"/>
          <a:ext cx="6686550" cy="188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US" sz="2900" kern="1200"/>
        </a:p>
      </dsp:txBody>
      <dsp:txXfrm>
        <a:off x="0" y="1888810"/>
        <a:ext cx="6686550" cy="1888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4336B-9296-104C-B58D-AF902D470270}">
      <dsp:nvSpPr>
        <dsp:cNvPr id="0" name=""/>
        <dsp:cNvSpPr/>
      </dsp:nvSpPr>
      <dsp:spPr>
        <a:xfrm>
          <a:off x="0" y="438459"/>
          <a:ext cx="5124159" cy="105592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Can I ever do anything worth someone else’s gratitude?</a:t>
          </a:r>
        </a:p>
      </dsp:txBody>
      <dsp:txXfrm>
        <a:off x="51546" y="490005"/>
        <a:ext cx="5021067" cy="952832"/>
      </dsp:txXfrm>
    </dsp:sp>
    <dsp:sp modelId="{0F8986E8-2EA8-4040-B769-1C6621836916}">
      <dsp:nvSpPr>
        <dsp:cNvPr id="0" name=""/>
        <dsp:cNvSpPr/>
      </dsp:nvSpPr>
      <dsp:spPr>
        <a:xfrm>
          <a:off x="0" y="1549104"/>
          <a:ext cx="5124159" cy="1055924"/>
        </a:xfrm>
        <a:prstGeom prst="roundRect">
          <a:avLst/>
        </a:prstGeom>
        <a:gradFill rotWithShape="0">
          <a:gsLst>
            <a:gs pos="0">
              <a:schemeClr val="accent2">
                <a:hueOff val="296363"/>
                <a:satOff val="-6523"/>
                <a:lumOff val="-4706"/>
                <a:alphaOff val="0"/>
                <a:tint val="96000"/>
                <a:lumMod val="104000"/>
              </a:schemeClr>
            </a:gs>
            <a:gs pos="100000">
              <a:schemeClr val="accent2">
                <a:hueOff val="296363"/>
                <a:satOff val="-6523"/>
                <a:lumOff val="-4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 I make a difference?</a:t>
          </a:r>
        </a:p>
      </dsp:txBody>
      <dsp:txXfrm>
        <a:off x="51546" y="1600650"/>
        <a:ext cx="5021067" cy="952832"/>
      </dsp:txXfrm>
    </dsp:sp>
    <dsp:sp modelId="{7E1BB314-40BB-D14C-B1DF-AF6F0437A027}">
      <dsp:nvSpPr>
        <dsp:cNvPr id="0" name=""/>
        <dsp:cNvSpPr/>
      </dsp:nvSpPr>
      <dsp:spPr>
        <a:xfrm>
          <a:off x="0" y="2659749"/>
          <a:ext cx="5124159" cy="1055924"/>
        </a:xfrm>
        <a:prstGeom prst="roundRect">
          <a:avLst/>
        </a:prstGeom>
        <a:gradFill rotWithShape="0">
          <a:gsLst>
            <a:gs pos="0">
              <a:schemeClr val="accent2">
                <a:hueOff val="592725"/>
                <a:satOff val="-13047"/>
                <a:lumOff val="-9411"/>
                <a:alphaOff val="0"/>
                <a:tint val="96000"/>
                <a:lumMod val="104000"/>
              </a:schemeClr>
            </a:gs>
            <a:gs pos="100000">
              <a:schemeClr val="accent2">
                <a:hueOff val="592725"/>
                <a:satOff val="-13047"/>
                <a:lumOff val="-941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We wonder just like many other people do – express your gratitude to someone TODAY and you will change the world</a:t>
          </a:r>
        </a:p>
      </dsp:txBody>
      <dsp:txXfrm>
        <a:off x="51546" y="2711295"/>
        <a:ext cx="5021067" cy="952832"/>
      </dsp:txXfrm>
    </dsp:sp>
    <dsp:sp modelId="{1F40D91C-EC6E-EB41-ADE1-51A2EEABF37D}">
      <dsp:nvSpPr>
        <dsp:cNvPr id="0" name=""/>
        <dsp:cNvSpPr/>
      </dsp:nvSpPr>
      <dsp:spPr>
        <a:xfrm>
          <a:off x="0" y="3770394"/>
          <a:ext cx="5124159" cy="1055924"/>
        </a:xfrm>
        <a:prstGeom prst="roundRect">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Be The Leader In Gratitude</a:t>
          </a:r>
          <a:endParaRPr lang="en-US" sz="2200" kern="1200" dirty="0">
            <a:solidFill>
              <a:schemeClr val="bg1"/>
            </a:solidFill>
          </a:endParaRPr>
        </a:p>
      </dsp:txBody>
      <dsp:txXfrm>
        <a:off x="51546" y="3821940"/>
        <a:ext cx="5021067" cy="9528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history of Bounce Back Project (see BBP beginnings in training manual) – started in 2015 following the loss of 2 physicians in Wright County, MN</a:t>
            </a:r>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66108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sharing their Letter of Gratitude, happiness was fairly low.  However, after sharing their gratitude with someone who has made a difference in their life, their happiness increases and stays up for several months.  In fact, writing a short letter of gratitude (just 250 words or so) can increase your happiness for up to 6 months!</a:t>
            </a:r>
          </a:p>
        </p:txBody>
      </p:sp>
      <p:sp>
        <p:nvSpPr>
          <p:cNvPr id="4" name="Slide Number Placeholder 3"/>
          <p:cNvSpPr>
            <a:spLocks noGrp="1"/>
          </p:cNvSpPr>
          <p:nvPr>
            <p:ph type="sldNum" sz="quarter" idx="10"/>
          </p:nvPr>
        </p:nvSpPr>
        <p:spPr/>
        <p:txBody>
          <a:bodyPr/>
          <a:lstStyle/>
          <a:p>
            <a:fld id="{6A1ACAC2-397A-4226-8BD8-A94627A7AD62}" type="slidenum">
              <a:rPr lang="en-US" smtClean="0"/>
              <a:t>10</a:t>
            </a:fld>
            <a:endParaRPr lang="en-US"/>
          </a:p>
        </p:txBody>
      </p:sp>
    </p:spTree>
    <p:extLst>
      <p:ext uri="{BB962C8B-B14F-4D97-AF65-F5344CB8AC3E}">
        <p14:creationId xmlns:p14="http://schemas.microsoft.com/office/powerpoint/2010/main" val="134041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Depression levels are fairly high prior to sharing the letter of gratitude, but after go way down for about 3 months.  So what can you do in 3-6 months?  Write another letter!  We all have several people in our lives that we can thanks!</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163933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a:t>
            </a:r>
            <a:r>
              <a:rPr lang="en-US" baseline="0" dirty="0"/>
              <a:t> out thank you notes and have people write their notes.  Give them 5-10 minutes if time allows.</a:t>
            </a:r>
            <a:endParaRPr lang="en-US" dirty="0"/>
          </a:p>
        </p:txBody>
      </p:sp>
      <p:sp>
        <p:nvSpPr>
          <p:cNvPr id="4" name="Slide Number Placeholder 3"/>
          <p:cNvSpPr>
            <a:spLocks noGrp="1"/>
          </p:cNvSpPr>
          <p:nvPr>
            <p:ph type="sldNum" sz="quarter" idx="10"/>
          </p:nvPr>
        </p:nvSpPr>
        <p:spPr/>
        <p:txBody>
          <a:bodyPr/>
          <a:lstStyle/>
          <a:p>
            <a:fld id="{C8627966-66FA-4A25-9422-C48067DEEEAC}" type="slidenum">
              <a:rPr lang="en-US" smtClean="0"/>
              <a:t>12</a:t>
            </a:fld>
            <a:endParaRPr lang="en-US"/>
          </a:p>
        </p:txBody>
      </p:sp>
    </p:spTree>
    <p:extLst>
      <p:ext uri="{BB962C8B-B14F-4D97-AF65-F5344CB8AC3E}">
        <p14:creationId xmlns:p14="http://schemas.microsoft.com/office/powerpoint/2010/main" val="215257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most of us as adults really appreciate those things  that we worked really hard for.  When we have put in the time and energy to make something happen, we tend to appreciate it more.  This slide is really a good reminder to not feel entitled to things, but to feel gratitude when we have earned the right to do so.  This is something we can work on and model for our younger generations.</a:t>
            </a:r>
          </a:p>
        </p:txBody>
      </p:sp>
      <p:sp>
        <p:nvSpPr>
          <p:cNvPr id="4" name="Slide Number Placeholder 3"/>
          <p:cNvSpPr>
            <a:spLocks noGrp="1"/>
          </p:cNvSpPr>
          <p:nvPr>
            <p:ph type="sldNum" sz="quarter" idx="10"/>
          </p:nvPr>
        </p:nvSpPr>
        <p:spPr/>
        <p:txBody>
          <a:bodyPr/>
          <a:lstStyle/>
          <a:p>
            <a:fld id="{6A1ACAC2-397A-4226-8BD8-A94627A7AD62}" type="slidenum">
              <a:rPr lang="en-US" smtClean="0"/>
              <a:t>13</a:t>
            </a:fld>
            <a:endParaRPr lang="en-US"/>
          </a:p>
        </p:txBody>
      </p:sp>
    </p:spTree>
    <p:extLst>
      <p:ext uri="{BB962C8B-B14F-4D97-AF65-F5344CB8AC3E}">
        <p14:creationId xmlns:p14="http://schemas.microsoft.com/office/powerpoint/2010/main" val="115873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never know how we may affect someone else as we go through our daily lives.  Chances are that someone is grateful for you and the things you do for them!</a:t>
            </a:r>
          </a:p>
          <a:p>
            <a:endParaRPr lang="en-US" dirty="0"/>
          </a:p>
          <a:p>
            <a:r>
              <a:rPr lang="en-US" dirty="0"/>
              <a:t>Watch this video (must be connected to wi-fi to watch)</a:t>
            </a:r>
          </a:p>
        </p:txBody>
      </p:sp>
      <p:sp>
        <p:nvSpPr>
          <p:cNvPr id="4" name="Slide Number Placeholder 3"/>
          <p:cNvSpPr>
            <a:spLocks noGrp="1"/>
          </p:cNvSpPr>
          <p:nvPr>
            <p:ph type="sldNum" sz="quarter" idx="10"/>
          </p:nvPr>
        </p:nvSpPr>
        <p:spPr/>
        <p:txBody>
          <a:bodyPr/>
          <a:lstStyle/>
          <a:p>
            <a:fld id="{6A1ACAC2-397A-4226-8BD8-A94627A7AD62}" type="slidenum">
              <a:rPr lang="en-US" smtClean="0"/>
              <a:t>14</a:t>
            </a:fld>
            <a:endParaRPr lang="en-US"/>
          </a:p>
        </p:txBody>
      </p:sp>
    </p:spTree>
    <p:extLst>
      <p:ext uri="{BB962C8B-B14F-4D97-AF65-F5344CB8AC3E}">
        <p14:creationId xmlns:p14="http://schemas.microsoft.com/office/powerpoint/2010/main" val="43146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Gratitude…every single day!</a:t>
            </a:r>
          </a:p>
        </p:txBody>
      </p:sp>
      <p:sp>
        <p:nvSpPr>
          <p:cNvPr id="4" name="Slide Number Placeholder 3"/>
          <p:cNvSpPr>
            <a:spLocks noGrp="1"/>
          </p:cNvSpPr>
          <p:nvPr>
            <p:ph type="sldNum" sz="quarter" idx="10"/>
          </p:nvPr>
        </p:nvSpPr>
        <p:spPr/>
        <p:txBody>
          <a:bodyPr/>
          <a:lstStyle/>
          <a:p>
            <a:fld id="{6A1ACAC2-397A-4226-8BD8-A94627A7AD62}" type="slidenum">
              <a:rPr lang="en-US" smtClean="0"/>
              <a:t>15</a:t>
            </a:fld>
            <a:endParaRPr lang="en-US"/>
          </a:p>
        </p:txBody>
      </p:sp>
    </p:spTree>
    <p:extLst>
      <p:ext uri="{BB962C8B-B14F-4D97-AF65-F5344CB8AC3E}">
        <p14:creationId xmlns:p14="http://schemas.microsoft.com/office/powerpoint/2010/main" val="249841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16</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6A1ACAC2-397A-4226-8BD8-A94627A7AD62}" type="slidenum">
              <a:rPr lang="en-US" smtClean="0"/>
              <a:t>2</a:t>
            </a:fld>
            <a:endParaRPr lang="en-US"/>
          </a:p>
        </p:txBody>
      </p:sp>
    </p:spTree>
    <p:extLst>
      <p:ext uri="{BB962C8B-B14F-4D97-AF65-F5344CB8AC3E}">
        <p14:creationId xmlns:p14="http://schemas.microsoft.com/office/powerpoint/2010/main" val="19563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141477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Gratitude can be a powerful tool for our well-being!  Living a life of gratitude can increase your resilience and  lead to a happier, healthier life.  And it doesn’t cost a thing.</a:t>
            </a:r>
          </a:p>
        </p:txBody>
      </p:sp>
      <p:sp>
        <p:nvSpPr>
          <p:cNvPr id="4" name="Slide Number Placeholder 3"/>
          <p:cNvSpPr>
            <a:spLocks noGrp="1"/>
          </p:cNvSpPr>
          <p:nvPr>
            <p:ph type="sldNum" sz="quarter" idx="10"/>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401662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complaint line exists, right?  We see and hear about it everywhere – in retail stores, restaurants, health care settings, among other places.  We are all very quick to complain when things do not go as planned or go our way, but why are we not as quick to share gratitude when it is earned?  Wouldn’t it be great to shift this line to the right?  We need to model gratitude and help our younger generations learn this important life skill!</a:t>
            </a:r>
          </a:p>
        </p:txBody>
      </p:sp>
      <p:sp>
        <p:nvSpPr>
          <p:cNvPr id="4" name="Slide Number Placeholder 3"/>
          <p:cNvSpPr>
            <a:spLocks noGrp="1"/>
          </p:cNvSpPr>
          <p:nvPr>
            <p:ph type="sldNum" sz="quarter" idx="10"/>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102186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definitely the things in life that we are grateful for that bring us the happiness that we seek.  This can be a bit of a shift in our thinking…what are you grateful for?</a:t>
            </a:r>
          </a:p>
        </p:txBody>
      </p:sp>
      <p:sp>
        <p:nvSpPr>
          <p:cNvPr id="4" name="Slide Number Placeholder 3"/>
          <p:cNvSpPr>
            <a:spLocks noGrp="1"/>
          </p:cNvSpPr>
          <p:nvPr>
            <p:ph type="sldNum" sz="quarter" idx="10"/>
          </p:nvPr>
        </p:nvSpPr>
        <p:spPr/>
        <p:txBody>
          <a:bodyPr/>
          <a:lstStyle/>
          <a:p>
            <a:fld id="{6A1ACAC2-397A-4226-8BD8-A94627A7AD62}" type="slidenum">
              <a:rPr lang="en-US" smtClean="0"/>
              <a:t>6</a:t>
            </a:fld>
            <a:endParaRPr lang="en-US"/>
          </a:p>
        </p:txBody>
      </p:sp>
    </p:spTree>
    <p:extLst>
      <p:ext uri="{BB962C8B-B14F-4D97-AF65-F5344CB8AC3E}">
        <p14:creationId xmlns:p14="http://schemas.microsoft.com/office/powerpoint/2010/main" val="405310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xfrm>
            <a:off x="1392238" y="1216025"/>
            <a:ext cx="4381500" cy="3287713"/>
          </a:xfrm>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so many great health benefits from living a life of gratitude!  </a:t>
            </a:r>
          </a:p>
          <a:p>
            <a:endParaRPr lang="en-US" altLang="en-US" dirty="0"/>
          </a:p>
          <a:p>
            <a:endParaRPr lang="en-US" altLang="en-US" dirty="0"/>
          </a:p>
          <a:p>
            <a:r>
              <a:rPr lang="en-US" altLang="en-US" dirty="0"/>
              <a:t>1.	Seligman ME, Steen TA, Park N, Peterson C. Positive psychology progress: empirical validation of interventions. Am </a:t>
            </a:r>
            <a:r>
              <a:rPr lang="en-US" altLang="en-US" dirty="0" err="1"/>
              <a:t>Psychol</a:t>
            </a:r>
            <a:r>
              <a:rPr lang="en-US" altLang="en-US" dirty="0"/>
              <a:t> 2005;60:410-21.</a:t>
            </a:r>
          </a:p>
          <a:p>
            <a:r>
              <a:rPr lang="en-US" altLang="en-US" dirty="0"/>
              <a:t>2.	Klein K, </a:t>
            </a:r>
            <a:r>
              <a:rPr lang="en-US" altLang="en-US" dirty="0" err="1"/>
              <a:t>Boals</a:t>
            </a:r>
            <a:r>
              <a:rPr lang="en-US" altLang="en-US" dirty="0"/>
              <a:t> A. Expressive writing can increase working memory capacity. J </a:t>
            </a:r>
            <a:r>
              <a:rPr lang="en-US" altLang="en-US" dirty="0" err="1"/>
              <a:t>Exp</a:t>
            </a:r>
            <a:r>
              <a:rPr lang="en-US" altLang="en-US" dirty="0"/>
              <a:t> </a:t>
            </a:r>
            <a:r>
              <a:rPr lang="en-US" altLang="en-US" dirty="0" err="1"/>
              <a:t>Psychol</a:t>
            </a:r>
            <a:r>
              <a:rPr lang="en-US" altLang="en-US" dirty="0"/>
              <a:t> Gen 2001;130:520-33.</a:t>
            </a:r>
          </a:p>
          <a:p>
            <a:r>
              <a:rPr lang="en-US" altLang="en-US" dirty="0"/>
              <a:t>3.	de Moor C, Sterner J, Hall M, et al. A pilot study of the effects of expressive writing on psychological and behavioral adjustment in patients enrolled in a Phase II trial of vaccine therapy for metastatic renal cell carcinoma. Health </a:t>
            </a:r>
            <a:r>
              <a:rPr lang="en-US" altLang="en-US" dirty="0" err="1"/>
              <a:t>Psychol</a:t>
            </a:r>
            <a:r>
              <a:rPr lang="en-US" altLang="en-US" dirty="0"/>
              <a:t> 2002;21:615-9.</a:t>
            </a:r>
          </a:p>
          <a:p>
            <a:r>
              <a:rPr lang="en-US" altLang="en-US" dirty="0"/>
              <a:t>4.	Petrie KJ, Booth RJ, </a:t>
            </a:r>
            <a:r>
              <a:rPr lang="en-US" altLang="en-US" dirty="0" err="1"/>
              <a:t>Pennebaker</a:t>
            </a:r>
            <a:r>
              <a:rPr lang="en-US" altLang="en-US" dirty="0"/>
              <a:t> JW. The immunological effects of thought suppression. J </a:t>
            </a:r>
            <a:r>
              <a:rPr lang="en-US" altLang="en-US" dirty="0" err="1"/>
              <a:t>Pers</a:t>
            </a:r>
            <a:r>
              <a:rPr lang="en-US" altLang="en-US" dirty="0"/>
              <a:t> </a:t>
            </a:r>
            <a:r>
              <a:rPr lang="en-US" altLang="en-US" dirty="0" err="1"/>
              <a:t>Soc</a:t>
            </a:r>
            <a:r>
              <a:rPr lang="en-US" altLang="en-US" dirty="0"/>
              <a:t> </a:t>
            </a:r>
            <a:r>
              <a:rPr lang="en-US" altLang="en-US" dirty="0" err="1"/>
              <a:t>Psychol</a:t>
            </a:r>
            <a:r>
              <a:rPr lang="en-US" altLang="en-US" dirty="0"/>
              <a:t> 1998;75:1264-72.</a:t>
            </a:r>
          </a:p>
          <a:p>
            <a:r>
              <a:rPr lang="en-US" altLang="en-US" dirty="0"/>
              <a:t>5.	</a:t>
            </a:r>
            <a:r>
              <a:rPr lang="en-US" altLang="en-US" dirty="0" err="1"/>
              <a:t>Slatcher</a:t>
            </a:r>
            <a:r>
              <a:rPr lang="en-US" altLang="en-US" dirty="0"/>
              <a:t> RB, </a:t>
            </a:r>
            <a:r>
              <a:rPr lang="en-US" altLang="en-US" dirty="0" err="1"/>
              <a:t>Pennebaker</a:t>
            </a:r>
            <a:r>
              <a:rPr lang="en-US" altLang="en-US" dirty="0"/>
              <a:t> JW. How do I love thee? Let me count the words: the social effects of expressive writing. </a:t>
            </a:r>
            <a:r>
              <a:rPr lang="en-US" altLang="en-US" dirty="0" err="1"/>
              <a:t>Psychol</a:t>
            </a:r>
            <a:r>
              <a:rPr lang="en-US" altLang="en-US" dirty="0"/>
              <a:t> </a:t>
            </a:r>
            <a:r>
              <a:rPr lang="en-US" altLang="en-US" dirty="0" err="1"/>
              <a:t>Sci</a:t>
            </a:r>
            <a:r>
              <a:rPr lang="en-US" altLang="en-US" dirty="0"/>
              <a:t> 2006;17:660-4.</a:t>
            </a:r>
          </a:p>
          <a:p>
            <a:r>
              <a:rPr lang="en-US" altLang="en-US" dirty="0"/>
              <a:t>6.	Barclay LJ, </a:t>
            </a:r>
            <a:r>
              <a:rPr lang="en-US" altLang="en-US" dirty="0" err="1"/>
              <a:t>Skarlicki</a:t>
            </a:r>
            <a:r>
              <a:rPr lang="en-US" altLang="en-US" dirty="0"/>
              <a:t> DP. Healing the wounds of organizational injustice: examining the benefits of expressive writing. The Journal of applied psychology 2009;94:511-23.</a:t>
            </a:r>
          </a:p>
          <a:p>
            <a:r>
              <a:rPr lang="en-US" altLang="en-US" dirty="0"/>
              <a:t> </a:t>
            </a:r>
          </a:p>
          <a:p>
            <a:endParaRPr lang="en-US" altLang="en-US" dirty="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2716" indent="-289505">
              <a:defRPr sz="2400">
                <a:solidFill>
                  <a:schemeClr val="tx1"/>
                </a:solidFill>
                <a:latin typeface="Times New Roman" pitchFamily="18" charset="0"/>
              </a:defRPr>
            </a:lvl2pPr>
            <a:lvl3pPr marL="1158023" indent="-231604">
              <a:defRPr sz="2400">
                <a:solidFill>
                  <a:schemeClr val="tx1"/>
                </a:solidFill>
                <a:latin typeface="Times New Roman" pitchFamily="18" charset="0"/>
              </a:defRPr>
            </a:lvl3pPr>
            <a:lvl4pPr marL="1621233" indent="-231604">
              <a:defRPr sz="2400">
                <a:solidFill>
                  <a:schemeClr val="tx1"/>
                </a:solidFill>
                <a:latin typeface="Times New Roman" pitchFamily="18" charset="0"/>
              </a:defRPr>
            </a:lvl4pPr>
            <a:lvl5pPr marL="2084443" indent="-231604">
              <a:defRPr sz="2400">
                <a:solidFill>
                  <a:schemeClr val="tx1"/>
                </a:solidFill>
                <a:latin typeface="Times New Roman" pitchFamily="18" charset="0"/>
              </a:defRPr>
            </a:lvl5pPr>
            <a:lvl6pPr marL="2547652" indent="-231604" eaLnBrk="0" fontAlgn="base" hangingPunct="0">
              <a:spcBef>
                <a:spcPct val="0"/>
              </a:spcBef>
              <a:spcAft>
                <a:spcPct val="0"/>
              </a:spcAft>
              <a:defRPr sz="2400">
                <a:solidFill>
                  <a:schemeClr val="tx1"/>
                </a:solidFill>
                <a:latin typeface="Times New Roman" pitchFamily="18" charset="0"/>
              </a:defRPr>
            </a:lvl6pPr>
            <a:lvl7pPr marL="3010861" indent="-231604" eaLnBrk="0" fontAlgn="base" hangingPunct="0">
              <a:spcBef>
                <a:spcPct val="0"/>
              </a:spcBef>
              <a:spcAft>
                <a:spcPct val="0"/>
              </a:spcAft>
              <a:defRPr sz="2400">
                <a:solidFill>
                  <a:schemeClr val="tx1"/>
                </a:solidFill>
                <a:latin typeface="Times New Roman" pitchFamily="18" charset="0"/>
              </a:defRPr>
            </a:lvl7pPr>
            <a:lvl8pPr marL="3474071" indent="-231604" eaLnBrk="0" fontAlgn="base" hangingPunct="0">
              <a:spcBef>
                <a:spcPct val="0"/>
              </a:spcBef>
              <a:spcAft>
                <a:spcPct val="0"/>
              </a:spcAft>
              <a:defRPr sz="2400">
                <a:solidFill>
                  <a:schemeClr val="tx1"/>
                </a:solidFill>
                <a:latin typeface="Times New Roman" pitchFamily="18" charset="0"/>
              </a:defRPr>
            </a:lvl8pPr>
            <a:lvl9pPr marL="3937280" indent="-231604" eaLnBrk="0" fontAlgn="base" hangingPunct="0">
              <a:spcBef>
                <a:spcPct val="0"/>
              </a:spcBef>
              <a:spcAft>
                <a:spcPct val="0"/>
              </a:spcAft>
              <a:defRPr sz="2400">
                <a:solidFill>
                  <a:schemeClr val="tx1"/>
                </a:solidFill>
                <a:latin typeface="Times New Roman" pitchFamily="18" charset="0"/>
              </a:defRPr>
            </a:lvl9pPr>
          </a:lstStyle>
          <a:p>
            <a:fld id="{C7C0FCF2-63DC-4FEB-8FF4-0EFB98E89ECA}" type="slidenum">
              <a:rPr lang="en-US" altLang="en-US" sz="120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324784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matter how old you are, there have been people in your life that have helped and guided you to where you are today.  Perhaps a teacher, a coach, coworker, mentor, friend, or family member who has been supportive to you and helped you during tough times or when you needed assistance with something.  Often we have not taken the time to properly thank those people for making a difference in our lives. Bounce Back Project encourages you to write a letter of gratitude to this person and share with them how important they have been to you.  </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8</a:t>
            </a:fld>
            <a:endParaRPr lang="en-US"/>
          </a:p>
        </p:txBody>
      </p:sp>
    </p:spTree>
    <p:extLst>
      <p:ext uri="{BB962C8B-B14F-4D97-AF65-F5344CB8AC3E}">
        <p14:creationId xmlns:p14="http://schemas.microsoft.com/office/powerpoint/2010/main" val="268592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watch a video on how important sharing gratitude letters can be.</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310416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29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031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22F896-40B5-4ADD-8801-0D06FADFA09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323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599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38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54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25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757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76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45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024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86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1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63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8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8/2/2021</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6766364"/>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www.bouncebackprojec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Hv6vTKD6l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329186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2">
                    <a:lumMod val="25000"/>
                  </a:schemeClr>
                </a:solidFill>
              </a:rPr>
              <a:t>Gratitude Letter Effectiveness</a:t>
            </a:r>
          </a:p>
        </p:txBody>
      </p:sp>
      <p:pic>
        <p:nvPicPr>
          <p:cNvPr id="4" name="Content Placeholder 3"/>
          <p:cNvPicPr>
            <a:picLocks noGrp="1" noChangeAspect="1"/>
          </p:cNvPicPr>
          <p:nvPr>
            <p:ph idx="1"/>
          </p:nvPr>
        </p:nvPicPr>
        <p:blipFill>
          <a:blip r:embed="rId3"/>
          <a:stretch>
            <a:fillRect/>
          </a:stretch>
        </p:blipFill>
        <p:spPr>
          <a:xfrm>
            <a:off x="2734681" y="1982431"/>
            <a:ext cx="5010238" cy="4354353"/>
          </a:xfrm>
          <a:prstGeom prst="rect">
            <a:avLst/>
          </a:prstGeom>
        </p:spPr>
      </p:pic>
      <p:pic>
        <p:nvPicPr>
          <p:cNvPr id="7" name="Picture 6">
            <a:extLst>
              <a:ext uri="{FF2B5EF4-FFF2-40B4-BE49-F238E27FC236}">
                <a16:creationId xmlns:a16="http://schemas.microsoft.com/office/drawing/2014/main" id="{ACF4F396-4EE3-3846-8632-77819360A91C}"/>
              </a:ext>
            </a:extLst>
          </p:cNvPr>
          <p:cNvPicPr>
            <a:picLocks noChangeAspect="1"/>
          </p:cNvPicPr>
          <p:nvPr/>
        </p:nvPicPr>
        <p:blipFill>
          <a:blip r:embed="rId4"/>
          <a:stretch>
            <a:fillRect/>
          </a:stretch>
        </p:blipFill>
        <p:spPr>
          <a:xfrm>
            <a:off x="8406580" y="6043382"/>
            <a:ext cx="497020" cy="586804"/>
          </a:xfrm>
          <a:prstGeom prst="rect">
            <a:avLst/>
          </a:prstGeom>
        </p:spPr>
      </p:pic>
      <p:sp>
        <p:nvSpPr>
          <p:cNvPr id="9" name="Rectangle 8">
            <a:extLst>
              <a:ext uri="{FF2B5EF4-FFF2-40B4-BE49-F238E27FC236}">
                <a16:creationId xmlns:a16="http://schemas.microsoft.com/office/drawing/2014/main" id="{89440A48-3976-C245-A248-B82C357E9EE5}"/>
              </a:ext>
            </a:extLst>
          </p:cNvPr>
          <p:cNvSpPr/>
          <p:nvPr/>
        </p:nvSpPr>
        <p:spPr>
          <a:xfrm>
            <a:off x="3044327" y="1535668"/>
            <a:ext cx="4390946" cy="369332"/>
          </a:xfrm>
          <a:prstGeom prst="rect">
            <a:avLst/>
          </a:prstGeom>
        </p:spPr>
        <p:txBody>
          <a:bodyPr wrap="none">
            <a:spAutoFit/>
          </a:bodyPr>
          <a:lstStyle/>
          <a:p>
            <a:r>
              <a:rPr lang="en-US" altLang="en-US" dirty="0">
                <a:latin typeface="Arial" panose="020B0604020202020204" pitchFamily="34" charset="0"/>
                <a:cs typeface="Arial" panose="020B0604020202020204" pitchFamily="34" charset="0"/>
              </a:rPr>
              <a:t> Seligman, Steen, Park &amp; Petersen, 2005</a:t>
            </a:r>
            <a:endParaRPr lang="en-US" dirty="0"/>
          </a:p>
        </p:txBody>
      </p:sp>
    </p:spTree>
    <p:extLst>
      <p:ext uri="{BB962C8B-B14F-4D97-AF65-F5344CB8AC3E}">
        <p14:creationId xmlns:p14="http://schemas.microsoft.com/office/powerpoint/2010/main" val="39934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2">
                    <a:lumMod val="25000"/>
                  </a:schemeClr>
                </a:solidFill>
              </a:rPr>
              <a:t>Gratitude Letter Effectiveness</a:t>
            </a:r>
          </a:p>
        </p:txBody>
      </p:sp>
      <p:pic>
        <p:nvPicPr>
          <p:cNvPr id="5" name="Picture 4"/>
          <p:cNvPicPr>
            <a:picLocks noChangeAspect="1"/>
          </p:cNvPicPr>
          <p:nvPr/>
        </p:nvPicPr>
        <p:blipFill>
          <a:blip r:embed="rId3"/>
          <a:stretch>
            <a:fillRect/>
          </a:stretch>
        </p:blipFill>
        <p:spPr>
          <a:xfrm>
            <a:off x="2702284" y="1955463"/>
            <a:ext cx="5075031" cy="4381321"/>
          </a:xfrm>
          <a:prstGeom prst="rect">
            <a:avLst/>
          </a:prstGeom>
        </p:spPr>
      </p:pic>
      <p:pic>
        <p:nvPicPr>
          <p:cNvPr id="7" name="Picture 6">
            <a:extLst>
              <a:ext uri="{FF2B5EF4-FFF2-40B4-BE49-F238E27FC236}">
                <a16:creationId xmlns:a16="http://schemas.microsoft.com/office/drawing/2014/main" id="{ACF4F396-4EE3-3846-8632-77819360A91C}"/>
              </a:ext>
            </a:extLst>
          </p:cNvPr>
          <p:cNvPicPr>
            <a:picLocks noChangeAspect="1"/>
          </p:cNvPicPr>
          <p:nvPr/>
        </p:nvPicPr>
        <p:blipFill>
          <a:blip r:embed="rId4"/>
          <a:stretch>
            <a:fillRect/>
          </a:stretch>
        </p:blipFill>
        <p:spPr>
          <a:xfrm>
            <a:off x="8406580" y="6043382"/>
            <a:ext cx="497020" cy="586804"/>
          </a:xfrm>
          <a:prstGeom prst="rect">
            <a:avLst/>
          </a:prstGeom>
        </p:spPr>
      </p:pic>
      <p:sp>
        <p:nvSpPr>
          <p:cNvPr id="10" name="Rectangle 9">
            <a:extLst>
              <a:ext uri="{FF2B5EF4-FFF2-40B4-BE49-F238E27FC236}">
                <a16:creationId xmlns:a16="http://schemas.microsoft.com/office/drawing/2014/main" id="{CF27458E-797D-BE4F-8E0C-F880A5C584B8}"/>
              </a:ext>
            </a:extLst>
          </p:cNvPr>
          <p:cNvSpPr/>
          <p:nvPr/>
        </p:nvSpPr>
        <p:spPr>
          <a:xfrm>
            <a:off x="3044326" y="1535668"/>
            <a:ext cx="4390946" cy="369332"/>
          </a:xfrm>
          <a:prstGeom prst="rect">
            <a:avLst/>
          </a:prstGeom>
        </p:spPr>
        <p:txBody>
          <a:bodyPr wrap="none">
            <a:spAutoFit/>
          </a:bodyPr>
          <a:lstStyle/>
          <a:p>
            <a:r>
              <a:rPr lang="en-US" altLang="en-US" dirty="0">
                <a:latin typeface="Arial" panose="020B0604020202020204" pitchFamily="34" charset="0"/>
                <a:cs typeface="Arial" panose="020B0604020202020204" pitchFamily="34" charset="0"/>
              </a:rPr>
              <a:t> Seligman, Steen, Park &amp; Petersen, 2005</a:t>
            </a:r>
            <a:endParaRPr lang="en-US" dirty="0"/>
          </a:p>
        </p:txBody>
      </p:sp>
    </p:spTree>
    <p:extLst>
      <p:ext uri="{BB962C8B-B14F-4D97-AF65-F5344CB8AC3E}">
        <p14:creationId xmlns:p14="http://schemas.microsoft.com/office/powerpoint/2010/main" val="8333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634" y="624110"/>
            <a:ext cx="6683766" cy="1280890"/>
          </a:xfrm>
        </p:spPr>
        <p:txBody>
          <a:bodyPr>
            <a:normAutofit/>
          </a:bodyPr>
          <a:lstStyle/>
          <a:p>
            <a:r>
              <a:rPr lang="en-US" b="1">
                <a:solidFill>
                  <a:schemeClr val="tx1"/>
                </a:solidFill>
              </a:rPr>
              <a:t>Gratitude</a:t>
            </a:r>
          </a:p>
        </p:txBody>
      </p:sp>
      <p:pic>
        <p:nvPicPr>
          <p:cNvPr id="7" name="Picture 6">
            <a:extLst>
              <a:ext uri="{FF2B5EF4-FFF2-40B4-BE49-F238E27FC236}">
                <a16:creationId xmlns:a16="http://schemas.microsoft.com/office/drawing/2014/main" id="{92065781-5412-E347-8C4F-5BC19700DF01}"/>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1433CA8A-783E-4DB9-9207-155B8C4FB17E}"/>
              </a:ext>
            </a:extLst>
          </p:cNvPr>
          <p:cNvGraphicFramePr>
            <a:graphicFrameLocks noGrp="1"/>
          </p:cNvGraphicFramePr>
          <p:nvPr>
            <p:ph idx="1"/>
            <p:extLst>
              <p:ext uri="{D42A27DB-BD31-4B8C-83A1-F6EECF244321}">
                <p14:modId xmlns:p14="http://schemas.microsoft.com/office/powerpoint/2010/main" val="87723611"/>
              </p:ext>
            </p:extLst>
          </p:nvPr>
        </p:nvGraphicFramePr>
        <p:xfrm>
          <a:off x="1448850" y="2133600"/>
          <a:ext cx="6686550" cy="3777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62433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400" b="1">
                <a:solidFill>
                  <a:schemeClr val="bg1"/>
                </a:solidFill>
              </a:rPr>
              <a:t>Gratitude? </a:t>
            </a:r>
          </a:p>
        </p:txBody>
      </p:sp>
      <p:sp>
        <p:nvSpPr>
          <p:cNvPr id="3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5" name="Rectangle 3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326093" y="650446"/>
            <a:ext cx="5547197" cy="5058910"/>
          </a:xfrm>
        </p:spPr>
        <p:txBody>
          <a:bodyPr anchor="ctr">
            <a:normAutofit/>
          </a:bodyPr>
          <a:lstStyle/>
          <a:p>
            <a:pPr marL="0" indent="0">
              <a:buNone/>
            </a:pPr>
            <a:endParaRPr lang="en-US" dirty="0"/>
          </a:p>
          <a:p>
            <a:pPr marL="0" indent="0" algn="ctr">
              <a:buNone/>
            </a:pPr>
            <a:r>
              <a:rPr lang="en-US" sz="3600" dirty="0"/>
              <a:t>Gratitude starts where our entitlement ends.</a:t>
            </a:r>
          </a:p>
        </p:txBody>
      </p:sp>
      <p:pic>
        <p:nvPicPr>
          <p:cNvPr id="23" name="Picture 22">
            <a:extLst>
              <a:ext uri="{FF2B5EF4-FFF2-40B4-BE49-F238E27FC236}">
                <a16:creationId xmlns:a16="http://schemas.microsoft.com/office/drawing/2014/main" id="{08AADE75-F587-6E45-9AE4-64656CA0A6C0}"/>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50270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rPr>
              <a:t>Lollipop Moments</a:t>
            </a:r>
          </a:p>
        </p:txBody>
      </p:sp>
      <p:sp>
        <p:nvSpPr>
          <p:cNvPr id="12"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72C2AD3-01F8-4307-9391-9F740BB1AB91}"/>
              </a:ext>
            </a:extLst>
          </p:cNvPr>
          <p:cNvGraphicFramePr>
            <a:graphicFrameLocks noGrp="1"/>
          </p:cNvGraphicFramePr>
          <p:nvPr>
            <p:ph idx="1"/>
            <p:extLst>
              <p:ext uri="{D42A27DB-BD31-4B8C-83A1-F6EECF244321}">
                <p14:modId xmlns:p14="http://schemas.microsoft.com/office/powerpoint/2010/main" val="1457551522"/>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6789392-EB21-304C-8328-4D0F8EBF4AC1}"/>
              </a:ext>
            </a:extLst>
          </p:cNvPr>
          <p:cNvPicPr>
            <a:picLocks noChangeAspect="1"/>
          </p:cNvPicPr>
          <p:nvPr/>
        </p:nvPicPr>
        <p:blipFill>
          <a:blip r:embed="rId8"/>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31601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991037" y="80409"/>
            <a:ext cx="5814761" cy="669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295C180-9CF8-4C49-A7C1-8E033052EF34}"/>
              </a:ext>
            </a:extLst>
          </p:cNvPr>
          <p:cNvPicPr>
            <a:picLocks noChangeAspect="1"/>
          </p:cNvPicPr>
          <p:nvPr/>
        </p:nvPicPr>
        <p:blipFill>
          <a:blip r:embed="rId4"/>
          <a:stretch>
            <a:fillRect/>
          </a:stretch>
        </p:blipFill>
        <p:spPr>
          <a:xfrm>
            <a:off x="2212258" y="6190787"/>
            <a:ext cx="497020" cy="586804"/>
          </a:xfrm>
          <a:prstGeom prst="rect">
            <a:avLst/>
          </a:prstGeom>
        </p:spPr>
      </p:pic>
    </p:spTree>
    <p:extLst>
      <p:ext uri="{BB962C8B-B14F-4D97-AF65-F5344CB8AC3E}">
        <p14:creationId xmlns:p14="http://schemas.microsoft.com/office/powerpoint/2010/main" val="6921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8"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2"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930119" y="0"/>
            <a:ext cx="4210081" cy="6853245"/>
            <a:chOff x="2487613" y="285750"/>
            <a:chExt cx="2428876" cy="5654676"/>
          </a:xfrm>
          <a:solidFill>
            <a:schemeClr val="accent1"/>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5670183"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p:cNvSpPr>
            <a:spLocks noGrp="1"/>
          </p:cNvSpPr>
          <p:nvPr>
            <p:ph type="title"/>
          </p:nvPr>
        </p:nvSpPr>
        <p:spPr>
          <a:xfrm>
            <a:off x="754717" y="748962"/>
            <a:ext cx="7822116" cy="5646981"/>
          </a:xfrm>
        </p:spPr>
        <p:txBody>
          <a:bodyPr vert="horz" lIns="91440" tIns="45720" rIns="91440" bIns="45720" rtlCol="0" anchor="ctr">
            <a:normAutofit/>
          </a:bodyPr>
          <a:lstStyle/>
          <a:p>
            <a:pPr lvl="0" algn="ctr">
              <a:lnSpc>
                <a:spcPct val="90000"/>
              </a:lnSpc>
            </a:pPr>
            <a:r>
              <a:rPr lang="en-US" sz="2800" dirty="0">
                <a:solidFill>
                  <a:schemeClr val="tx1"/>
                </a:solidFill>
              </a:rPr>
              <a:t>Want to Become Part of the Movement?</a:t>
            </a:r>
            <a:br>
              <a:rPr lang="en-US" sz="2800" dirty="0">
                <a:solidFill>
                  <a:schemeClr val="tx1"/>
                </a:solidFill>
              </a:rPr>
            </a:br>
            <a:br>
              <a:rPr lang="en-US" sz="2800" dirty="0">
                <a:solidFill>
                  <a:schemeClr val="tx1"/>
                </a:solidFill>
              </a:rPr>
            </a:br>
            <a:r>
              <a:rPr lang="en-US" sz="2800" dirty="0">
                <a:solidFill>
                  <a:schemeClr val="tx1"/>
                </a:solidFill>
              </a:rPr>
              <a:t>Text </a:t>
            </a:r>
            <a:r>
              <a:rPr lang="en-US" sz="2800" dirty="0" err="1">
                <a:solidFill>
                  <a:schemeClr val="tx1"/>
                </a:solidFill>
              </a:rPr>
              <a:t>bounceback</a:t>
            </a:r>
            <a:r>
              <a:rPr lang="en-US" sz="2800" dirty="0">
                <a:solidFill>
                  <a:schemeClr val="tx1"/>
                </a:solidFill>
              </a:rPr>
              <a:t> to: 833-956-0928</a:t>
            </a:r>
            <a:br>
              <a:rPr lang="en-US" sz="2800" dirty="0">
                <a:solidFill>
                  <a:schemeClr val="tx1"/>
                </a:solidFill>
              </a:rPr>
            </a:br>
            <a:br>
              <a:rPr lang="en-US" sz="2800" dirty="0">
                <a:solidFill>
                  <a:schemeClr val="tx1"/>
                </a:solidFill>
              </a:rPr>
            </a:br>
            <a:r>
              <a:rPr lang="en-US" sz="2800" dirty="0">
                <a:solidFill>
                  <a:schemeClr val="tx1"/>
                </a:solidFill>
              </a:rPr>
              <a:t>Like us on Facebook: </a:t>
            </a:r>
            <a:br>
              <a:rPr lang="en-US" sz="2800" dirty="0">
                <a:solidFill>
                  <a:schemeClr val="tx1"/>
                </a:solidFill>
              </a:rPr>
            </a:br>
            <a:r>
              <a:rPr lang="en-US" sz="2800" dirty="0">
                <a:solidFill>
                  <a:schemeClr val="tx1"/>
                </a:solidFill>
              </a:rPr>
              <a:t>Bounce Back Project</a:t>
            </a:r>
            <a:br>
              <a:rPr lang="en-US" sz="2800" dirty="0">
                <a:solidFill>
                  <a:schemeClr val="tx1"/>
                </a:solidFill>
              </a:rPr>
            </a:br>
            <a:br>
              <a:rPr lang="en-US" sz="2800" dirty="0">
                <a:solidFill>
                  <a:schemeClr val="tx1"/>
                </a:solidFill>
              </a:rPr>
            </a:br>
            <a:r>
              <a:rPr lang="en-US" sz="2800" dirty="0">
                <a:solidFill>
                  <a:schemeClr val="tx1"/>
                </a:solidFill>
              </a:rPr>
              <a:t>Check out our web pages:</a:t>
            </a:r>
            <a:br>
              <a:rPr lang="en-US" sz="2800" dirty="0">
                <a:solidFill>
                  <a:schemeClr val="tx1"/>
                </a:solidFill>
              </a:rPr>
            </a:br>
            <a:r>
              <a:rPr lang="en-US" sz="2800" u="sng" dirty="0">
                <a:solidFill>
                  <a:schemeClr val="tx1"/>
                </a:solidFill>
                <a:hlinkClick r:id="rId3">
                  <a:extLst>
                    <a:ext uri="{A12FA001-AC4F-418D-AE19-62706E023703}">
                      <ahyp:hlinkClr xmlns:ahyp="http://schemas.microsoft.com/office/drawing/2018/hyperlinkcolor" val="tx"/>
                    </a:ext>
                  </a:extLst>
                </a:hlinkClick>
              </a:rPr>
              <a:t>www.bouncebackproject.org</a:t>
            </a:r>
            <a:br>
              <a:rPr lang="en-US" sz="2800" u="sng" dirty="0">
                <a:solidFill>
                  <a:schemeClr val="tx1"/>
                </a:solidFill>
              </a:rPr>
            </a:br>
            <a:br>
              <a:rPr lang="en-US" sz="2800" u="sng" dirty="0">
                <a:solidFill>
                  <a:schemeClr val="tx1"/>
                </a:solidFill>
              </a:rPr>
            </a:br>
            <a:r>
              <a:rPr lang="en-US" sz="2800" dirty="0">
                <a:solidFill>
                  <a:schemeClr val="tx1"/>
                </a:solidFill>
              </a:rPr>
              <a:t>Sign up for newsletter:</a:t>
            </a:r>
            <a:br>
              <a:rPr lang="en-US" sz="2800" u="sng" dirty="0">
                <a:solidFill>
                  <a:schemeClr val="tx1"/>
                </a:solidFill>
              </a:rPr>
            </a:br>
            <a:r>
              <a:rPr lang="en-US" sz="2800" u="sng" dirty="0">
                <a:solidFill>
                  <a:schemeClr val="tx1"/>
                </a:solidFill>
              </a:rPr>
              <a:t>https://</a:t>
            </a:r>
            <a:r>
              <a:rPr lang="en-US" sz="2800" u="sng" dirty="0" err="1">
                <a:solidFill>
                  <a:schemeClr val="tx1"/>
                </a:solidFill>
              </a:rPr>
              <a:t>bit.ly</a:t>
            </a:r>
            <a:r>
              <a:rPr lang="en-US" sz="2800" u="sng" dirty="0">
                <a:solidFill>
                  <a:schemeClr val="tx1"/>
                </a:solidFill>
              </a:rPr>
              <a:t>/3wVS3zo</a:t>
            </a:r>
            <a:br>
              <a:rPr lang="en-US" sz="1400" b="1" u="sng" dirty="0">
                <a:solidFill>
                  <a:schemeClr val="tx1"/>
                </a:solidFill>
              </a:rPr>
            </a:br>
            <a:br>
              <a:rPr lang="en-US" sz="1400" dirty="0">
                <a:solidFill>
                  <a:schemeClr val="tx1"/>
                </a:solidFill>
              </a:rPr>
            </a:br>
            <a:br>
              <a:rPr lang="en-US" sz="1800" b="1" u="sng" dirty="0">
                <a:solidFill>
                  <a:schemeClr val="tx1"/>
                </a:solidFill>
              </a:rPr>
            </a:br>
            <a:br>
              <a:rPr lang="en-US" sz="1800" dirty="0">
                <a:solidFill>
                  <a:schemeClr val="tx1"/>
                </a:solidFill>
              </a:rPr>
            </a:br>
            <a:endParaRPr lang="en-US" sz="1800" dirty="0">
              <a:solidFill>
                <a:schemeClr val="tx1"/>
              </a:solidFill>
            </a:endParaRPr>
          </a:p>
        </p:txBody>
      </p:sp>
      <p:pic>
        <p:nvPicPr>
          <p:cNvPr id="54" name="Picture 53">
            <a:extLst>
              <a:ext uri="{FF2B5EF4-FFF2-40B4-BE49-F238E27FC236}">
                <a16:creationId xmlns:a16="http://schemas.microsoft.com/office/drawing/2014/main" id="{DE3D07F8-774A-784D-B7D2-ECE23D2BD801}"/>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747728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1" name="Group 63">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65"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6"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7"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8"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9"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0"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1"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2"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3"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4"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5"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6"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2" name="Group 77">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79"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0"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1"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2"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3"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4"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5"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6"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7"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8"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9"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0"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91">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5" name="Rectangle 95">
            <a:extLst>
              <a:ext uri="{FF2B5EF4-FFF2-40B4-BE49-F238E27FC236}">
                <a16:creationId xmlns:a16="http://schemas.microsoft.com/office/drawing/2014/main" id="{519DD9F9-F5C4-4212-9AF4-FA9113A5C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97">
            <a:extLst>
              <a:ext uri="{FF2B5EF4-FFF2-40B4-BE49-F238E27FC236}">
                <a16:creationId xmlns:a16="http://schemas.microsoft.com/office/drawing/2014/main" id="{4D426F6C-F417-4549-8850-F25566CD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260195"/>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11">
            <a:extLst>
              <a:ext uri="{FF2B5EF4-FFF2-40B4-BE49-F238E27FC236}">
                <a16:creationId xmlns:a16="http://schemas.microsoft.com/office/drawing/2014/main" id="{A62F81ED-B4A6-4AE5-80BE-E6269859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8972556C-0B05-0446-8C8C-72BF32596312}"/>
              </a:ext>
            </a:extLst>
          </p:cNvPr>
          <p:cNvPicPr>
            <a:picLocks noChangeAspect="1"/>
          </p:cNvPicPr>
          <p:nvPr/>
        </p:nvPicPr>
        <p:blipFill>
          <a:blip r:embed="rId2"/>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4455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30" name="Rectangle 123">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itle 1">
            <a:extLst>
              <a:ext uri="{FF2B5EF4-FFF2-40B4-BE49-F238E27FC236}">
                <a16:creationId xmlns:a16="http://schemas.microsoft.com/office/drawing/2014/main" id="{457E2CD7-4B92-6642-BCF5-7D37DA421A5C}"/>
              </a:ext>
            </a:extLst>
          </p:cNvPr>
          <p:cNvSpPr txBox="1">
            <a:spLocks/>
          </p:cNvSpPr>
          <p:nvPr/>
        </p:nvSpPr>
        <p:spPr>
          <a:xfrm>
            <a:off x="1346172" y="624110"/>
            <a:ext cx="7284749" cy="12808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defTabSz="457200">
              <a:spcAft>
                <a:spcPts val="600"/>
              </a:spcAft>
            </a:pPr>
            <a:r>
              <a:rPr lang="en-US" b="1" dirty="0">
                <a:solidFill>
                  <a:schemeClr val="accent2">
                    <a:lumMod val="75000"/>
                  </a:schemeClr>
                </a:solidFill>
              </a:rPr>
              <a:t>What is Bounce Back project?</a:t>
            </a:r>
          </a:p>
        </p:txBody>
      </p:sp>
      <p:sp>
        <p:nvSpPr>
          <p:cNvPr id="131" name="Rectangle 125">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2"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3"/>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106435619"/>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880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382543" y="624110"/>
            <a:ext cx="7037556" cy="1280890"/>
          </a:xfrm>
        </p:spPr>
        <p:txBody>
          <a:bodyPr>
            <a:normAutofit/>
          </a:bodyPr>
          <a:lstStyle/>
          <a:p>
            <a:r>
              <a:rPr lang="en-US" b="1" dirty="0">
                <a:solidFill>
                  <a:schemeClr val="bg1"/>
                </a:solidFill>
              </a:rPr>
              <a:t>Bounce</a:t>
            </a:r>
            <a:r>
              <a:rPr lang="en-US" dirty="0">
                <a:solidFill>
                  <a:schemeClr val="bg1"/>
                </a:solidFill>
              </a:rPr>
              <a:t> </a:t>
            </a:r>
            <a:r>
              <a:rPr lang="en-US" b="1" dirty="0">
                <a:solidFill>
                  <a:schemeClr val="bg1"/>
                </a:solidFill>
              </a:rPr>
              <a:t>Back Project Tools</a:t>
            </a:r>
          </a:p>
        </p:txBody>
      </p:sp>
      <p:sp>
        <p:nvSpPr>
          <p:cNvPr id="36"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p:cNvSpPr>
            <a:spLocks noGrp="1"/>
          </p:cNvSpPr>
          <p:nvPr>
            <p:ph idx="1"/>
          </p:nvPr>
        </p:nvSpPr>
        <p:spPr>
          <a:xfrm>
            <a:off x="471948" y="2623930"/>
            <a:ext cx="7948151" cy="4006256"/>
          </a:xfrm>
        </p:spPr>
        <p:txBody>
          <a:bodyPr>
            <a:noAutofit/>
          </a:bodyPr>
          <a:lstStyle/>
          <a:p>
            <a:pPr marL="0" indent="0">
              <a:lnSpc>
                <a:spcPct val="90000"/>
              </a:lnSpc>
              <a:buNone/>
            </a:pPr>
            <a:r>
              <a:rPr lang="en-US" sz="2200" dirty="0"/>
              <a:t>Purpose: to expand resilience by retraining our mind to focus on the positive, increase the feelings of well-being and decrease the feelings of depression</a:t>
            </a:r>
          </a:p>
          <a:p>
            <a:pPr lvl="1">
              <a:lnSpc>
                <a:spcPct val="90000"/>
              </a:lnSpc>
            </a:pPr>
            <a:r>
              <a:rPr lang="en-US" sz="2300" dirty="0"/>
              <a:t> Random Acts of Kindness</a:t>
            </a:r>
          </a:p>
          <a:p>
            <a:pPr lvl="1">
              <a:lnSpc>
                <a:spcPct val="90000"/>
              </a:lnSpc>
            </a:pPr>
            <a:r>
              <a:rPr lang="en-US" sz="2300" dirty="0"/>
              <a:t> Three Good Things</a:t>
            </a:r>
          </a:p>
          <a:p>
            <a:pPr lvl="1">
              <a:lnSpc>
                <a:spcPct val="90000"/>
              </a:lnSpc>
            </a:pPr>
            <a:r>
              <a:rPr lang="en-US" sz="2300" dirty="0"/>
              <a:t> Gratitude </a:t>
            </a:r>
          </a:p>
          <a:p>
            <a:pPr lvl="1">
              <a:lnSpc>
                <a:spcPct val="90000"/>
              </a:lnSpc>
            </a:pPr>
            <a:r>
              <a:rPr lang="en-US" sz="2300" dirty="0"/>
              <a:t> Social Connections</a:t>
            </a:r>
          </a:p>
          <a:p>
            <a:pPr lvl="1">
              <a:lnSpc>
                <a:spcPct val="90000"/>
              </a:lnSpc>
            </a:pPr>
            <a:r>
              <a:rPr lang="en-US" sz="2300" dirty="0"/>
              <a:t> Mindfulness and Self-Care</a:t>
            </a:r>
          </a:p>
          <a:p>
            <a:pPr lvl="1">
              <a:lnSpc>
                <a:spcPct val="90000"/>
              </a:lnSpc>
            </a:pPr>
            <a:r>
              <a:rPr lang="en-US" sz="2300" dirty="0"/>
              <a:t> 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50927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8"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2"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8077" y="1318591"/>
            <a:ext cx="4350697" cy="4220820"/>
          </a:xfrm>
        </p:spPr>
        <p:txBody>
          <a:bodyPr vert="horz" lIns="91440" tIns="45720" rIns="91440" bIns="45720" rtlCol="0" anchor="ctr">
            <a:normAutofit/>
          </a:bodyPr>
          <a:lstStyle/>
          <a:p>
            <a:pPr algn="r"/>
            <a:r>
              <a:rPr lang="en-US" sz="5700" b="1">
                <a:solidFill>
                  <a:schemeClr val="tx2">
                    <a:lumMod val="75000"/>
                  </a:schemeClr>
                </a:solidFill>
              </a:rPr>
              <a:t>Gratitude</a:t>
            </a:r>
            <a:endParaRPr lang="en-US" sz="5700">
              <a:solidFill>
                <a:schemeClr val="tx2">
                  <a:lumMod val="75000"/>
                </a:schemeClr>
              </a:solidFill>
            </a:endParaRPr>
          </a:p>
        </p:txBody>
      </p:sp>
      <p:sp>
        <p:nvSpPr>
          <p:cNvPr id="41"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43" name="Straight Connector 42">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897"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FDDAF9AB-ADF1-D04F-AEB5-9CC46230BB49}"/>
              </a:ext>
            </a:extLst>
          </p:cNvPr>
          <p:cNvPicPr>
            <a:picLocks noChangeAspect="1"/>
          </p:cNvPicPr>
          <p:nvPr/>
        </p:nvPicPr>
        <p:blipFill>
          <a:blip r:embed="rId3"/>
          <a:stretch>
            <a:fillRect/>
          </a:stretch>
        </p:blipFill>
        <p:spPr>
          <a:xfrm>
            <a:off x="8406580" y="6072878"/>
            <a:ext cx="497020" cy="586804"/>
          </a:xfrm>
          <a:prstGeom prst="rect">
            <a:avLst/>
          </a:prstGeom>
        </p:spPr>
      </p:pic>
    </p:spTree>
    <p:extLst>
      <p:ext uri="{BB962C8B-B14F-4D97-AF65-F5344CB8AC3E}">
        <p14:creationId xmlns:p14="http://schemas.microsoft.com/office/powerpoint/2010/main" val="2824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3464657"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31ECDEA-0549-46D0-A037-C8DC5F9D846B}"/>
              </a:ext>
            </a:extLst>
          </p:cNvPr>
          <p:cNvSpPr>
            <a:spLocks noGrp="1"/>
          </p:cNvSpPr>
          <p:nvPr>
            <p:ph idx="1"/>
          </p:nvPr>
        </p:nvSpPr>
        <p:spPr>
          <a:xfrm>
            <a:off x="176982" y="1445342"/>
            <a:ext cx="3287676" cy="4447511"/>
          </a:xfrm>
        </p:spPr>
        <p:txBody>
          <a:bodyPr>
            <a:normAutofit/>
          </a:bodyPr>
          <a:lstStyle/>
          <a:p>
            <a:pPr>
              <a:buClr>
                <a:srgbClr val="FF9308"/>
              </a:buClr>
            </a:pPr>
            <a:r>
              <a:rPr lang="en-US" sz="3200" dirty="0"/>
              <a:t> Which Line are you most often standing in?</a:t>
            </a:r>
          </a:p>
        </p:txBody>
      </p:sp>
      <p:pic>
        <p:nvPicPr>
          <p:cNvPr id="7" name="Content Placeholder 3"/>
          <p:cNvPicPr>
            <a:picLocks noChangeAspect="1"/>
          </p:cNvPicPr>
          <p:nvPr/>
        </p:nvPicPr>
        <p:blipFill rotWithShape="1">
          <a:blip r:embed="rId3"/>
          <a:srcRect r="3984"/>
          <a:stretch/>
        </p:blipFill>
        <p:spPr>
          <a:xfrm>
            <a:off x="3464657" y="10"/>
            <a:ext cx="5679343" cy="6857990"/>
          </a:xfrm>
          <a:prstGeom prst="rect">
            <a:avLst/>
          </a:prstGeom>
        </p:spPr>
      </p:pic>
      <p:pic>
        <p:nvPicPr>
          <p:cNvPr id="5" name="Picture 4">
            <a:extLst>
              <a:ext uri="{FF2B5EF4-FFF2-40B4-BE49-F238E27FC236}">
                <a16:creationId xmlns:a16="http://schemas.microsoft.com/office/drawing/2014/main" id="{2AC72721-0787-2346-B96A-D5883DABF3AA}"/>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84768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0701" y="257660"/>
            <a:ext cx="6425852" cy="749480"/>
          </a:xfrm>
        </p:spPr>
        <p:txBody>
          <a:bodyPr vert="horz" lIns="91440" tIns="45720" rIns="91440" bIns="45720" rtlCol="0" anchor="b">
            <a:normAutofit/>
          </a:bodyPr>
          <a:lstStyle/>
          <a:p>
            <a:pPr>
              <a:lnSpc>
                <a:spcPct val="90000"/>
              </a:lnSpc>
            </a:pPr>
            <a:r>
              <a:rPr lang="en-US" sz="3200" b="1">
                <a:solidFill>
                  <a:srgbClr val="512F3B"/>
                </a:solidFill>
              </a:rPr>
              <a:t>Being Grateful Makes Us Happy</a:t>
            </a:r>
            <a:endParaRPr lang="en-US" sz="3200" b="1" dirty="0">
              <a:solidFill>
                <a:srgbClr val="512F3B"/>
              </a:solidFill>
            </a:endParaRPr>
          </a:p>
        </p:txBody>
      </p:sp>
      <p:sp>
        <p:nvSpPr>
          <p:cNvPr id="46" name="Rectangle 45">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rgbClr val="512F3B"/>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33">
            <a:extLst>
              <a:ext uri="{FF2B5EF4-FFF2-40B4-BE49-F238E27FC236}">
                <a16:creationId xmlns:a16="http://schemas.microsoft.com/office/drawing/2014/main" id="{783A863A-BB4D-4ECD-8D75-B5B6F03D7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7" name="Picture 6" descr="An orange sunset in the background&#10;&#10;Description automatically generated">
            <a:extLst>
              <a:ext uri="{FF2B5EF4-FFF2-40B4-BE49-F238E27FC236}">
                <a16:creationId xmlns:a16="http://schemas.microsoft.com/office/drawing/2014/main" id="{EBACEF2E-878A-8641-8612-301B8A39E4DE}"/>
              </a:ext>
            </a:extLst>
          </p:cNvPr>
          <p:cNvPicPr>
            <a:picLocks noChangeAspect="1"/>
          </p:cNvPicPr>
          <p:nvPr/>
        </p:nvPicPr>
        <p:blipFill>
          <a:blip r:embed="rId3"/>
          <a:stretch>
            <a:fillRect/>
          </a:stretch>
        </p:blipFill>
        <p:spPr>
          <a:xfrm>
            <a:off x="1932104" y="1194271"/>
            <a:ext cx="5811773" cy="5317772"/>
          </a:xfrm>
          <a:prstGeom prst="rect">
            <a:avLst/>
          </a:prstGeom>
        </p:spPr>
      </p:pic>
      <p:pic>
        <p:nvPicPr>
          <p:cNvPr id="39" name="Picture 38">
            <a:extLst>
              <a:ext uri="{FF2B5EF4-FFF2-40B4-BE49-F238E27FC236}">
                <a16:creationId xmlns:a16="http://schemas.microsoft.com/office/drawing/2014/main" id="{3BA6B189-9DE9-2F41-8656-0DA5BF2AFDB1}"/>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70120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7535" name="Group 71">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3"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7536" name="Group 85">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87"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7537" name="Rectangle 99">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11">
            <a:extLst>
              <a:ext uri="{FF2B5EF4-FFF2-40B4-BE49-F238E27FC236}">
                <a16:creationId xmlns:a16="http://schemas.microsoft.com/office/drawing/2014/main" id="{179DBEAA-367B-4941-8368-15EBD551F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4" name="Rectangle 103">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2" name="Title 1"/>
          <p:cNvSpPr>
            <a:spLocks noGrp="1"/>
          </p:cNvSpPr>
          <p:nvPr>
            <p:ph type="title"/>
          </p:nvPr>
        </p:nvSpPr>
        <p:spPr>
          <a:xfrm>
            <a:off x="2529796" y="624110"/>
            <a:ext cx="6098663" cy="1280890"/>
          </a:xfrm>
        </p:spPr>
        <p:txBody>
          <a:bodyPr vert="horz" lIns="91440" tIns="45720" rIns="91440" bIns="45720" rtlCol="0" anchor="t">
            <a:normAutofit/>
          </a:bodyPr>
          <a:lstStyle/>
          <a:p>
            <a:r>
              <a:rPr lang="en-US" altLang="en-US" b="1" dirty="0"/>
              <a:t>Gratitude Is Your Gift       To Yourself</a:t>
            </a:r>
          </a:p>
        </p:txBody>
      </p:sp>
      <p:sp>
        <p:nvSpPr>
          <p:cNvPr id="106" name="Rectangle 105">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09"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10"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11"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12"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13"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14"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15"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16"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17"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18"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19"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20"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22" name="Group 121">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123"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4"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25"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26"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27"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28"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29"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30"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31"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32"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33"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34"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36"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07523" name="Content Placeholder 3"/>
          <p:cNvSpPr>
            <a:spLocks noGrp="1"/>
          </p:cNvSpPr>
          <p:nvPr>
            <p:ph sz="half" idx="1"/>
          </p:nvPr>
        </p:nvSpPr>
        <p:spPr>
          <a:xfrm>
            <a:off x="2529796" y="2133600"/>
            <a:ext cx="6098663" cy="3777622"/>
          </a:xfrm>
        </p:spPr>
        <p:txBody>
          <a:bodyPr vert="horz" lIns="91440" tIns="45720" rIns="91440" bIns="45720" rtlCol="0">
            <a:normAutofit/>
          </a:bodyPr>
          <a:lstStyle/>
          <a:p>
            <a:r>
              <a:rPr lang="en-US" altLang="en-US" sz="2000" dirty="0"/>
              <a:t>Decreased depressive symptoms and increased feelings of well being </a:t>
            </a:r>
            <a:r>
              <a:rPr lang="en-US" altLang="en-US" sz="2000" baseline="30000" dirty="0"/>
              <a:t>5,1</a:t>
            </a:r>
            <a:r>
              <a:rPr lang="en-US" altLang="en-US" sz="2000" dirty="0"/>
              <a:t> </a:t>
            </a:r>
          </a:p>
          <a:p>
            <a:r>
              <a:rPr lang="en-US" altLang="en-US" sz="2000" dirty="0"/>
              <a:t>Improved psychological well-being </a:t>
            </a:r>
            <a:r>
              <a:rPr lang="en-US" altLang="en-US" sz="2000" baseline="30000" dirty="0"/>
              <a:t>6</a:t>
            </a:r>
            <a:r>
              <a:rPr lang="en-US" altLang="en-US" sz="2000" dirty="0"/>
              <a:t> </a:t>
            </a:r>
          </a:p>
          <a:p>
            <a:r>
              <a:rPr lang="en-US" altLang="en-US" sz="2000" dirty="0"/>
              <a:t>Improved working memory </a:t>
            </a:r>
            <a:r>
              <a:rPr lang="en-US" altLang="en-US" sz="2000" baseline="30000" dirty="0"/>
              <a:t>2</a:t>
            </a:r>
            <a:r>
              <a:rPr lang="en-US" altLang="en-US" sz="2000" dirty="0"/>
              <a:t> </a:t>
            </a:r>
          </a:p>
          <a:p>
            <a:r>
              <a:rPr lang="en-US" altLang="en-US" sz="2000" dirty="0"/>
              <a:t>Improved sleep </a:t>
            </a:r>
            <a:r>
              <a:rPr lang="en-US" altLang="en-US" sz="2000" baseline="30000" dirty="0"/>
              <a:t>3</a:t>
            </a:r>
            <a:r>
              <a:rPr lang="en-US" altLang="en-US" sz="2000" dirty="0"/>
              <a:t> </a:t>
            </a:r>
          </a:p>
          <a:p>
            <a:r>
              <a:rPr lang="en-US" altLang="en-US" sz="2000" dirty="0"/>
              <a:t>Improved immune system function </a:t>
            </a:r>
            <a:r>
              <a:rPr lang="en-US" altLang="en-US" sz="2000" baseline="30000" dirty="0"/>
              <a:t>4</a:t>
            </a:r>
            <a:r>
              <a:rPr lang="en-US" altLang="en-US" sz="2000" dirty="0"/>
              <a:t> </a:t>
            </a:r>
          </a:p>
          <a:p>
            <a:r>
              <a:rPr lang="en-US" altLang="en-US" sz="2000" dirty="0"/>
              <a:t>Improved relationships </a:t>
            </a:r>
            <a:r>
              <a:rPr lang="en-US" altLang="en-US" sz="2000" baseline="30000" dirty="0"/>
              <a:t>5</a:t>
            </a:r>
            <a:r>
              <a:rPr lang="en-US" altLang="en-US" sz="2000" dirty="0"/>
              <a:t> </a:t>
            </a:r>
          </a:p>
          <a:p>
            <a:r>
              <a:rPr lang="en-US" altLang="en-US" sz="2000" dirty="0"/>
              <a:t>Improved coping with emotional upheavals </a:t>
            </a:r>
            <a:r>
              <a:rPr lang="en-US" altLang="en-US" sz="2000" baseline="30000" dirty="0"/>
              <a:t>6</a:t>
            </a:r>
            <a:endParaRPr lang="en-US" altLang="en-US" sz="2000" dirty="0"/>
          </a:p>
        </p:txBody>
      </p:sp>
      <p:pic>
        <p:nvPicPr>
          <p:cNvPr id="5" name="Picture 4">
            <a:extLst>
              <a:ext uri="{FF2B5EF4-FFF2-40B4-BE49-F238E27FC236}">
                <a16:creationId xmlns:a16="http://schemas.microsoft.com/office/drawing/2014/main" id="{3426751B-B17E-3642-8FED-21E38D8793AB}"/>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4806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3464657"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vert="horz" lIns="91440" tIns="45720" rIns="91440" bIns="45720" rtlCol="0" anchor="t">
            <a:normAutofit/>
          </a:bodyPr>
          <a:lstStyle/>
          <a:p>
            <a:r>
              <a:rPr lang="en-US" b="1">
                <a:solidFill>
                  <a:schemeClr val="tx1"/>
                </a:solidFill>
              </a:rPr>
              <a:t>Gratitude </a:t>
            </a:r>
            <a:endParaRPr lang="en-US">
              <a:solidFill>
                <a:schemeClr val="tx1"/>
              </a:solidFill>
            </a:endParaRPr>
          </a:p>
        </p:txBody>
      </p:sp>
      <p:sp>
        <p:nvSpPr>
          <p:cNvPr id="5" name="TextBox 4"/>
          <p:cNvSpPr txBox="1"/>
          <p:nvPr/>
        </p:nvSpPr>
        <p:spPr>
          <a:xfrm>
            <a:off x="486918" y="2133600"/>
            <a:ext cx="2737709" cy="3759253"/>
          </a:xfrm>
          <a:prstGeom prst="rect">
            <a:avLst/>
          </a:prstGeom>
        </p:spPr>
        <p:txBody>
          <a:bodyPr vert="horz" lIns="91440" tIns="45720" rIns="91440" bIns="45720" rtlCol="0">
            <a:normAutofit/>
          </a:bodyPr>
          <a:lstStyle/>
          <a:p>
            <a:pPr>
              <a:spcBef>
                <a:spcPts val="1000"/>
              </a:spcBef>
              <a:buClr>
                <a:srgbClr val="DEE600"/>
              </a:buClr>
              <a:buFont typeface="Wingdings 3" charset="2"/>
              <a:buChar char=""/>
            </a:pPr>
            <a:r>
              <a:rPr lang="en-US" sz="2000" dirty="0">
                <a:solidFill>
                  <a:schemeClr val="tx1">
                    <a:lumMod val="75000"/>
                    <a:lumOff val="25000"/>
                  </a:schemeClr>
                </a:solidFill>
              </a:rPr>
              <a:t> Please close your eyes and think about someone who, at some time in your lives, has rekindled your inner light.  Someone who you are truly grateful for and have never properly thanked.</a:t>
            </a:r>
          </a:p>
        </p:txBody>
      </p:sp>
      <p:pic>
        <p:nvPicPr>
          <p:cNvPr id="4"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96" r="20494"/>
          <a:stretch/>
        </p:blipFill>
        <p:spPr bwMode="auto">
          <a:xfrm>
            <a:off x="3464657" y="10"/>
            <a:ext cx="5679343"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BAAC30E-5494-354C-8724-2A3DB43A600C}"/>
              </a:ext>
            </a:extLst>
          </p:cNvPr>
          <p:cNvPicPr>
            <a:picLocks noChangeAspect="1"/>
          </p:cNvPicPr>
          <p:nvPr/>
        </p:nvPicPr>
        <p:blipFill>
          <a:blip r:embed="rId4"/>
          <a:stretch>
            <a:fillRect/>
          </a:stretch>
        </p:blipFill>
        <p:spPr>
          <a:xfrm>
            <a:off x="238408" y="6121453"/>
            <a:ext cx="497020" cy="586804"/>
          </a:xfrm>
          <a:prstGeom prst="rect">
            <a:avLst/>
          </a:prstGeom>
        </p:spPr>
      </p:pic>
    </p:spTree>
    <p:extLst>
      <p:ext uri="{BB962C8B-B14F-4D97-AF65-F5344CB8AC3E}">
        <p14:creationId xmlns:p14="http://schemas.microsoft.com/office/powerpoint/2010/main" val="1825917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n-US" sz="3100" b="1">
                <a:solidFill>
                  <a:schemeClr val="tx2">
                    <a:lumMod val="75000"/>
                  </a:schemeClr>
                </a:solidFill>
              </a:rPr>
              <a:t>Gratitude Experiment</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874280" y="942108"/>
            <a:ext cx="4920758" cy="4412348"/>
          </a:xfrm>
        </p:spPr>
        <p:txBody>
          <a:bodyPr anchor="ctr">
            <a:normAutofit/>
          </a:bodyPr>
          <a:lstStyle/>
          <a:p>
            <a:pPr marL="0" indent="0">
              <a:buNone/>
            </a:pPr>
            <a:endParaRPr lang="en-US" dirty="0">
              <a:solidFill>
                <a:schemeClr val="tx2">
                  <a:lumMod val="75000"/>
                </a:schemeClr>
              </a:solidFill>
              <a:hlinkClick r:id="rId3">
                <a:extLst>
                  <a:ext uri="{A12FA001-AC4F-418D-AE19-62706E023703}">
                    <ahyp:hlinkClr xmlns:ahyp="http://schemas.microsoft.com/office/drawing/2018/hyperlinkcolor" val="tx"/>
                  </a:ext>
                </a:extLst>
              </a:hlinkClick>
            </a:endParaRPr>
          </a:p>
          <a:p>
            <a:pPr marL="0" indent="0">
              <a:buNone/>
            </a:pPr>
            <a:endParaRPr lang="en-US" dirty="0">
              <a:solidFill>
                <a:schemeClr val="tx2">
                  <a:lumMod val="75000"/>
                </a:schemeClr>
              </a:solidFill>
              <a:hlinkClick r:id="rId3">
                <a:extLst>
                  <a:ext uri="{A12FA001-AC4F-418D-AE19-62706E023703}">
                    <ahyp:hlinkClr xmlns:ahyp="http://schemas.microsoft.com/office/drawing/2018/hyperlinkcolor" val="tx"/>
                  </a:ext>
                </a:extLst>
              </a:hlinkClick>
            </a:endParaRPr>
          </a:p>
          <a:p>
            <a:pPr marL="0" indent="0">
              <a:buNone/>
            </a:pPr>
            <a:r>
              <a:rPr lang="en-US" sz="2800" dirty="0">
                <a:solidFill>
                  <a:schemeClr val="tx1"/>
                </a:solidFill>
                <a:hlinkClick r:id="rId3">
                  <a:extLst>
                    <a:ext uri="{A12FA001-AC4F-418D-AE19-62706E023703}">
                      <ahyp:hlinkClr xmlns:ahyp="http://schemas.microsoft.com/office/drawing/2018/hyperlinkcolor" val="tx"/>
                    </a:ext>
                  </a:extLst>
                </a:hlinkClick>
              </a:rPr>
              <a:t>Science of Being Happy</a:t>
            </a:r>
            <a:endParaRPr lang="en-US" sz="2800" dirty="0">
              <a:solidFill>
                <a:schemeClr val="tx1"/>
              </a:solidFill>
            </a:endParaRPr>
          </a:p>
        </p:txBody>
      </p:sp>
      <p:pic>
        <p:nvPicPr>
          <p:cNvPr id="27" name="Picture 26">
            <a:extLst>
              <a:ext uri="{FF2B5EF4-FFF2-40B4-BE49-F238E27FC236}">
                <a16:creationId xmlns:a16="http://schemas.microsoft.com/office/drawing/2014/main" id="{988CE292-576C-2A4A-8B24-44892B3FD5FC}"/>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8539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1159</Words>
  <Application>Microsoft Office PowerPoint</Application>
  <PresentationFormat>On-screen Show (4:3)</PresentationFormat>
  <Paragraphs>85</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Wisp</vt:lpstr>
      <vt:lpstr>PowerPoint Presentation</vt:lpstr>
      <vt:lpstr>PowerPoint Presentation</vt:lpstr>
      <vt:lpstr>Bounce Back Project Tools</vt:lpstr>
      <vt:lpstr>Gratitude</vt:lpstr>
      <vt:lpstr>PowerPoint Presentation</vt:lpstr>
      <vt:lpstr>Being Grateful Makes Us Happy</vt:lpstr>
      <vt:lpstr>Gratitude Is Your Gift       To Yourself</vt:lpstr>
      <vt:lpstr>Gratitude </vt:lpstr>
      <vt:lpstr>Gratitude Experiment</vt:lpstr>
      <vt:lpstr>Gratitude Letter Effectiveness</vt:lpstr>
      <vt:lpstr>Gratitude Letter Effectiveness</vt:lpstr>
      <vt:lpstr>Gratitude</vt:lpstr>
      <vt:lpstr>Gratitude? </vt:lpstr>
      <vt:lpstr>Lollipop Moments</vt:lpstr>
      <vt:lpstr>PowerPoint Presentation</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4</cp:revision>
  <dcterms:created xsi:type="dcterms:W3CDTF">2019-08-28T14:05:30Z</dcterms:created>
  <dcterms:modified xsi:type="dcterms:W3CDTF">2021-08-02T19:44:37Z</dcterms:modified>
</cp:coreProperties>
</file>