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1"/>
    <p:sldMasterId id="2147484114" r:id="rId2"/>
  </p:sldMasterIdLst>
  <p:notesMasterIdLst>
    <p:notesMasterId r:id="rId21"/>
  </p:notesMasterIdLst>
  <p:sldIdLst>
    <p:sldId id="483" r:id="rId3"/>
    <p:sldId id="418" r:id="rId4"/>
    <p:sldId id="419" r:id="rId5"/>
    <p:sldId id="313" r:id="rId6"/>
    <p:sldId id="469" r:id="rId7"/>
    <p:sldId id="476" r:id="rId8"/>
    <p:sldId id="416" r:id="rId9"/>
    <p:sldId id="409" r:id="rId10"/>
    <p:sldId id="300" r:id="rId11"/>
    <p:sldId id="482" r:id="rId12"/>
    <p:sldId id="302" r:id="rId13"/>
    <p:sldId id="303" r:id="rId14"/>
    <p:sldId id="484" r:id="rId15"/>
    <p:sldId id="308" r:id="rId16"/>
    <p:sldId id="467" r:id="rId17"/>
    <p:sldId id="497" r:id="rId18"/>
    <p:sldId id="622" r:id="rId19"/>
    <p:sldId id="4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199" autoAdjust="0"/>
  </p:normalViewPr>
  <p:slideViewPr>
    <p:cSldViewPr snapToGrid="0" snapToObjects="1">
      <p:cViewPr varScale="1">
        <p:scale>
          <a:sx n="92" d="100"/>
          <a:sy n="92" d="100"/>
        </p:scale>
        <p:origin x="2154" y="96"/>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4D2FF1-4EFD-4268-AECA-75789623F6CE}">
      <dgm:prSet/>
      <dgm:spPr/>
      <dgm:t>
        <a:bodyPr/>
        <a:lstStyle/>
        <a:p>
          <a:r>
            <a:rPr lang="en-US" dirty="0"/>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74584014-7A6F-0C4E-82F8-44F62F51322D}" type="pres">
      <dgm:prSet presAssocID="{39ED9666-54AA-4613-83F6-B644F2C703C0}" presName="linear" presStyleCnt="0">
        <dgm:presLayoutVars>
          <dgm:animLvl val="lvl"/>
          <dgm:resizeHandles val="exact"/>
        </dgm:presLayoutVars>
      </dgm:prSet>
      <dgm:spPr/>
    </dgm:pt>
    <dgm:pt modelId="{FEFF7995-39A6-CF41-A6E4-006556813862}" type="pres">
      <dgm:prSet presAssocID="{5D4D2FF1-4EFD-4268-AECA-75789623F6CE}" presName="parentText" presStyleLbl="node1" presStyleIdx="0" presStyleCnt="2">
        <dgm:presLayoutVars>
          <dgm:chMax val="0"/>
          <dgm:bulletEnabled val="1"/>
        </dgm:presLayoutVars>
      </dgm:prSet>
      <dgm:spPr/>
    </dgm:pt>
    <dgm:pt modelId="{280C77DA-3BE7-534E-BE85-D9D91097F5CF}" type="pres">
      <dgm:prSet presAssocID="{B2C9D563-69DF-4BC1-B01D-ED43DFC2D8E7}" presName="spacer" presStyleCnt="0"/>
      <dgm:spPr/>
    </dgm:pt>
    <dgm:pt modelId="{5433500F-EB15-6B46-8D5D-444A59E66CDB}" type="pres">
      <dgm:prSet presAssocID="{E136AAC1-DABD-4CF9-8ACC-434B9CDE210D}" presName="parentText" presStyleLbl="node1" presStyleIdx="1" presStyleCnt="2">
        <dgm:presLayoutVars>
          <dgm:chMax val="0"/>
          <dgm:bulletEnabled val="1"/>
        </dgm:presLayoutVars>
      </dgm:prSet>
      <dgm:spPr/>
    </dgm:pt>
  </dgm:ptLst>
  <dgm:cxnLst>
    <dgm:cxn modelId="{38BD4E28-B8AC-5B43-A78E-769A4C6E53D9}" type="presOf" srcId="{5D4D2FF1-4EFD-4268-AECA-75789623F6CE}" destId="{FEFF7995-39A6-CF41-A6E4-006556813862}" srcOrd="0" destOrd="0" presId="urn:microsoft.com/office/officeart/2005/8/layout/vList2"/>
    <dgm:cxn modelId="{B7717928-2D4F-5247-A15C-82E7E00F30FF}" type="presOf" srcId="{E136AAC1-DABD-4CF9-8ACC-434B9CDE210D}" destId="{5433500F-EB15-6B46-8D5D-444A59E66CDB}" srcOrd="0" destOrd="0" presId="urn:microsoft.com/office/officeart/2005/8/layout/vList2"/>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FE34319D-1FAE-6C46-9299-126CDAE7D795}" type="presOf" srcId="{39ED9666-54AA-4613-83F6-B644F2C703C0}" destId="{74584014-7A6F-0C4E-82F8-44F62F51322D}" srcOrd="0" destOrd="0" presId="urn:microsoft.com/office/officeart/2005/8/layout/vList2"/>
    <dgm:cxn modelId="{85F1D209-DA3B-994C-BC48-DCB51BC84A5D}" type="presParOf" srcId="{74584014-7A6F-0C4E-82F8-44F62F51322D}" destId="{FEFF7995-39A6-CF41-A6E4-006556813862}" srcOrd="0" destOrd="0" presId="urn:microsoft.com/office/officeart/2005/8/layout/vList2"/>
    <dgm:cxn modelId="{9AA83916-F2BB-8642-A60F-D97E49C4514D}" type="presParOf" srcId="{74584014-7A6F-0C4E-82F8-44F62F51322D}" destId="{280C77DA-3BE7-534E-BE85-D9D91097F5CF}" srcOrd="1" destOrd="0" presId="urn:microsoft.com/office/officeart/2005/8/layout/vList2"/>
    <dgm:cxn modelId="{54C7B19B-AB0A-3240-907D-2EDD3891B3BA}" type="presParOf" srcId="{74584014-7A6F-0C4E-82F8-44F62F51322D}" destId="{5433500F-EB15-6B46-8D5D-444A59E66CD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EE65B-867E-4004-BF32-9909B84092E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E54357EC-4D41-435F-8386-2CE0F05F3315}">
      <dgm:prSet/>
      <dgm:spPr/>
      <dgm:t>
        <a:bodyPr/>
        <a:lstStyle/>
        <a:p>
          <a:r>
            <a:rPr lang="en-US"/>
            <a:t>Greater resilience leads to improved learning and academic achievement.</a:t>
          </a:r>
        </a:p>
      </dgm:t>
    </dgm:pt>
    <dgm:pt modelId="{1A10BA49-14F5-445E-8567-7A24105024CA}" type="parTrans" cxnId="{B22B3639-D4F2-4977-8AA6-BD0AF9AC147D}">
      <dgm:prSet/>
      <dgm:spPr/>
      <dgm:t>
        <a:bodyPr/>
        <a:lstStyle/>
        <a:p>
          <a:endParaRPr lang="en-US"/>
        </a:p>
      </dgm:t>
    </dgm:pt>
    <dgm:pt modelId="{5EE82B5B-D0F7-4F47-82C4-50FD2B50DB1B}" type="sibTrans" cxnId="{B22B3639-D4F2-4977-8AA6-BD0AF9AC147D}">
      <dgm:prSet/>
      <dgm:spPr/>
      <dgm:t>
        <a:bodyPr/>
        <a:lstStyle/>
        <a:p>
          <a:endParaRPr lang="en-US"/>
        </a:p>
      </dgm:t>
    </dgm:pt>
    <dgm:pt modelId="{54594E32-8394-4A5C-808B-F39FE13B2D1B}">
      <dgm:prSet/>
      <dgm:spPr/>
      <dgm:t>
        <a:bodyPr/>
        <a:lstStyle/>
        <a:p>
          <a:r>
            <a:rPr lang="en-US"/>
            <a:t>Resilience is related to lower absences from work or school due to sickness.</a:t>
          </a:r>
        </a:p>
      </dgm:t>
    </dgm:pt>
    <dgm:pt modelId="{3383AFD5-DC3C-4261-A479-C768991260C8}" type="parTrans" cxnId="{5A1E19DA-1B31-40EC-916B-6E11C9FE6FBA}">
      <dgm:prSet/>
      <dgm:spPr/>
      <dgm:t>
        <a:bodyPr/>
        <a:lstStyle/>
        <a:p>
          <a:endParaRPr lang="en-US"/>
        </a:p>
      </dgm:t>
    </dgm:pt>
    <dgm:pt modelId="{3E9707B0-6097-4E3F-B925-6615E5C4DC01}" type="sibTrans" cxnId="{5A1E19DA-1B31-40EC-916B-6E11C9FE6FBA}">
      <dgm:prSet/>
      <dgm:spPr/>
      <dgm:t>
        <a:bodyPr/>
        <a:lstStyle/>
        <a:p>
          <a:endParaRPr lang="en-US"/>
        </a:p>
      </dgm:t>
    </dgm:pt>
    <dgm:pt modelId="{BEFD61A4-BE89-4986-8314-53AEEF6660D7}">
      <dgm:prSet/>
      <dgm:spPr/>
      <dgm:t>
        <a:bodyPr/>
        <a:lstStyle/>
        <a:p>
          <a:r>
            <a:rPr lang="en-US"/>
            <a:t>It contributes to reduced risk-taking behaviors including excessive drinking, smoking, and use of drugs.</a:t>
          </a:r>
        </a:p>
      </dgm:t>
    </dgm:pt>
    <dgm:pt modelId="{A3A2F1E0-AE8A-4709-9E4A-270B2494EEBA}" type="parTrans" cxnId="{09DD9364-232F-4D54-88E7-75DE6D0DE231}">
      <dgm:prSet/>
      <dgm:spPr/>
      <dgm:t>
        <a:bodyPr/>
        <a:lstStyle/>
        <a:p>
          <a:endParaRPr lang="en-US"/>
        </a:p>
      </dgm:t>
    </dgm:pt>
    <dgm:pt modelId="{F10C6CC7-763C-45A4-9611-6BDDE7EA36A3}" type="sibTrans" cxnId="{09DD9364-232F-4D54-88E7-75DE6D0DE231}">
      <dgm:prSet/>
      <dgm:spPr/>
      <dgm:t>
        <a:bodyPr/>
        <a:lstStyle/>
        <a:p>
          <a:endParaRPr lang="en-US"/>
        </a:p>
      </dgm:t>
    </dgm:pt>
    <dgm:pt modelId="{9F6CB59D-0123-4306-9613-FBCF0651EEAE}">
      <dgm:prSet/>
      <dgm:spPr/>
      <dgm:t>
        <a:bodyPr/>
        <a:lstStyle/>
        <a:p>
          <a:r>
            <a:rPr lang="en-US"/>
            <a:t>Those with greater resilience tend to be more involved in the community and/or family activities.</a:t>
          </a:r>
        </a:p>
      </dgm:t>
    </dgm:pt>
    <dgm:pt modelId="{9112763F-1A7E-4F60-BA6A-8ACD20B5ADF7}" type="parTrans" cxnId="{1C0B3E8D-32B0-487B-902B-193FD460B27F}">
      <dgm:prSet/>
      <dgm:spPr/>
      <dgm:t>
        <a:bodyPr/>
        <a:lstStyle/>
        <a:p>
          <a:endParaRPr lang="en-US"/>
        </a:p>
      </dgm:t>
    </dgm:pt>
    <dgm:pt modelId="{A10F13FC-566C-4BE1-A8AA-133B02048A6F}" type="sibTrans" cxnId="{1C0B3E8D-32B0-487B-902B-193FD460B27F}">
      <dgm:prSet/>
      <dgm:spPr/>
      <dgm:t>
        <a:bodyPr/>
        <a:lstStyle/>
        <a:p>
          <a:endParaRPr lang="en-US"/>
        </a:p>
      </dgm:t>
    </dgm:pt>
    <dgm:pt modelId="{496FB53E-EE71-489A-8854-10163DD42A1F}">
      <dgm:prSet/>
      <dgm:spPr/>
      <dgm:t>
        <a:bodyPr/>
        <a:lstStyle/>
        <a:p>
          <a:r>
            <a:rPr lang="en-US"/>
            <a:t>Higher resilience is related to a lower rate of mortality and increased physical health </a:t>
          </a:r>
        </a:p>
      </dgm:t>
    </dgm:pt>
    <dgm:pt modelId="{82957002-A682-4683-BEF6-4424709E430F}" type="parTrans" cxnId="{7B6B9587-2DC8-417A-BF7B-741A37C69741}">
      <dgm:prSet/>
      <dgm:spPr/>
      <dgm:t>
        <a:bodyPr/>
        <a:lstStyle/>
        <a:p>
          <a:endParaRPr lang="en-US"/>
        </a:p>
      </dgm:t>
    </dgm:pt>
    <dgm:pt modelId="{83A92604-22EA-4552-8305-F1C31F0A832A}" type="sibTrans" cxnId="{7B6B9587-2DC8-417A-BF7B-741A37C69741}">
      <dgm:prSet/>
      <dgm:spPr/>
      <dgm:t>
        <a:bodyPr/>
        <a:lstStyle/>
        <a:p>
          <a:endParaRPr lang="en-US"/>
        </a:p>
      </dgm:t>
    </dgm:pt>
    <dgm:pt modelId="{4DF758CB-A8FD-2F40-B5F1-E128D5B05408}" type="pres">
      <dgm:prSet presAssocID="{FFDEE65B-867E-4004-BF32-9909B84092E6}" presName="linear" presStyleCnt="0">
        <dgm:presLayoutVars>
          <dgm:animLvl val="lvl"/>
          <dgm:resizeHandles val="exact"/>
        </dgm:presLayoutVars>
      </dgm:prSet>
      <dgm:spPr/>
    </dgm:pt>
    <dgm:pt modelId="{65E2B900-56B8-DD48-8BD1-3E8E19A5B24B}" type="pres">
      <dgm:prSet presAssocID="{E54357EC-4D41-435F-8386-2CE0F05F3315}" presName="parentText" presStyleLbl="node1" presStyleIdx="0" presStyleCnt="5">
        <dgm:presLayoutVars>
          <dgm:chMax val="0"/>
          <dgm:bulletEnabled val="1"/>
        </dgm:presLayoutVars>
      </dgm:prSet>
      <dgm:spPr/>
    </dgm:pt>
    <dgm:pt modelId="{56FE2959-2AA1-7442-9455-EA242B1A7738}" type="pres">
      <dgm:prSet presAssocID="{5EE82B5B-D0F7-4F47-82C4-50FD2B50DB1B}" presName="spacer" presStyleCnt="0"/>
      <dgm:spPr/>
    </dgm:pt>
    <dgm:pt modelId="{A4E4E921-AB1A-2B4F-B1FD-BCFDAD8AE087}" type="pres">
      <dgm:prSet presAssocID="{54594E32-8394-4A5C-808B-F39FE13B2D1B}" presName="parentText" presStyleLbl="node1" presStyleIdx="1" presStyleCnt="5">
        <dgm:presLayoutVars>
          <dgm:chMax val="0"/>
          <dgm:bulletEnabled val="1"/>
        </dgm:presLayoutVars>
      </dgm:prSet>
      <dgm:spPr/>
    </dgm:pt>
    <dgm:pt modelId="{E12CB876-E214-FF49-94D5-CED568D7A323}" type="pres">
      <dgm:prSet presAssocID="{3E9707B0-6097-4E3F-B925-6615E5C4DC01}" presName="spacer" presStyleCnt="0"/>
      <dgm:spPr/>
    </dgm:pt>
    <dgm:pt modelId="{8F773BFC-A150-CF49-99DE-C8C779BFD724}" type="pres">
      <dgm:prSet presAssocID="{BEFD61A4-BE89-4986-8314-53AEEF6660D7}" presName="parentText" presStyleLbl="node1" presStyleIdx="2" presStyleCnt="5">
        <dgm:presLayoutVars>
          <dgm:chMax val="0"/>
          <dgm:bulletEnabled val="1"/>
        </dgm:presLayoutVars>
      </dgm:prSet>
      <dgm:spPr/>
    </dgm:pt>
    <dgm:pt modelId="{1F994D99-D7EB-0A48-B6B2-93E462CFB294}" type="pres">
      <dgm:prSet presAssocID="{F10C6CC7-763C-45A4-9611-6BDDE7EA36A3}" presName="spacer" presStyleCnt="0"/>
      <dgm:spPr/>
    </dgm:pt>
    <dgm:pt modelId="{D37FF6C3-B32E-E34C-83F6-A58CF3C287CB}" type="pres">
      <dgm:prSet presAssocID="{9F6CB59D-0123-4306-9613-FBCF0651EEAE}" presName="parentText" presStyleLbl="node1" presStyleIdx="3" presStyleCnt="5">
        <dgm:presLayoutVars>
          <dgm:chMax val="0"/>
          <dgm:bulletEnabled val="1"/>
        </dgm:presLayoutVars>
      </dgm:prSet>
      <dgm:spPr/>
    </dgm:pt>
    <dgm:pt modelId="{60056C21-A8AF-1549-93AC-1D4830BF2F00}" type="pres">
      <dgm:prSet presAssocID="{A10F13FC-566C-4BE1-A8AA-133B02048A6F}" presName="spacer" presStyleCnt="0"/>
      <dgm:spPr/>
    </dgm:pt>
    <dgm:pt modelId="{6DAB330E-264D-1F4E-A5A7-1841EE78158B}" type="pres">
      <dgm:prSet presAssocID="{496FB53E-EE71-489A-8854-10163DD42A1F}" presName="parentText" presStyleLbl="node1" presStyleIdx="4" presStyleCnt="5">
        <dgm:presLayoutVars>
          <dgm:chMax val="0"/>
          <dgm:bulletEnabled val="1"/>
        </dgm:presLayoutVars>
      </dgm:prSet>
      <dgm:spPr/>
    </dgm:pt>
  </dgm:ptLst>
  <dgm:cxnLst>
    <dgm:cxn modelId="{294D5C19-A5B8-314A-98A3-8F101B3C166B}" type="presOf" srcId="{9F6CB59D-0123-4306-9613-FBCF0651EEAE}" destId="{D37FF6C3-B32E-E34C-83F6-A58CF3C287CB}" srcOrd="0" destOrd="0" presId="urn:microsoft.com/office/officeart/2005/8/layout/vList2"/>
    <dgm:cxn modelId="{3C0F3F1C-DAA7-5848-99E9-46AB1F0E1043}" type="presOf" srcId="{496FB53E-EE71-489A-8854-10163DD42A1F}" destId="{6DAB330E-264D-1F4E-A5A7-1841EE78158B}" srcOrd="0" destOrd="0" presId="urn:microsoft.com/office/officeart/2005/8/layout/vList2"/>
    <dgm:cxn modelId="{B22B3639-D4F2-4977-8AA6-BD0AF9AC147D}" srcId="{FFDEE65B-867E-4004-BF32-9909B84092E6}" destId="{E54357EC-4D41-435F-8386-2CE0F05F3315}" srcOrd="0" destOrd="0" parTransId="{1A10BA49-14F5-445E-8567-7A24105024CA}" sibTransId="{5EE82B5B-D0F7-4F47-82C4-50FD2B50DB1B}"/>
    <dgm:cxn modelId="{51295E39-11FD-C949-92E8-A6757F8C6789}" type="presOf" srcId="{54594E32-8394-4A5C-808B-F39FE13B2D1B}" destId="{A4E4E921-AB1A-2B4F-B1FD-BCFDAD8AE087}" srcOrd="0" destOrd="0" presId="urn:microsoft.com/office/officeart/2005/8/layout/vList2"/>
    <dgm:cxn modelId="{09DD9364-232F-4D54-88E7-75DE6D0DE231}" srcId="{FFDEE65B-867E-4004-BF32-9909B84092E6}" destId="{BEFD61A4-BE89-4986-8314-53AEEF6660D7}" srcOrd="2" destOrd="0" parTransId="{A3A2F1E0-AE8A-4709-9E4A-270B2494EEBA}" sibTransId="{F10C6CC7-763C-45A4-9611-6BDDE7EA36A3}"/>
    <dgm:cxn modelId="{83A5D174-1A73-8040-A6FA-09B1F194DB7E}" type="presOf" srcId="{BEFD61A4-BE89-4986-8314-53AEEF6660D7}" destId="{8F773BFC-A150-CF49-99DE-C8C779BFD724}" srcOrd="0" destOrd="0" presId="urn:microsoft.com/office/officeart/2005/8/layout/vList2"/>
    <dgm:cxn modelId="{7B6B9587-2DC8-417A-BF7B-741A37C69741}" srcId="{FFDEE65B-867E-4004-BF32-9909B84092E6}" destId="{496FB53E-EE71-489A-8854-10163DD42A1F}" srcOrd="4" destOrd="0" parTransId="{82957002-A682-4683-BEF6-4424709E430F}" sibTransId="{83A92604-22EA-4552-8305-F1C31F0A832A}"/>
    <dgm:cxn modelId="{1C0B3E8D-32B0-487B-902B-193FD460B27F}" srcId="{FFDEE65B-867E-4004-BF32-9909B84092E6}" destId="{9F6CB59D-0123-4306-9613-FBCF0651EEAE}" srcOrd="3" destOrd="0" parTransId="{9112763F-1A7E-4F60-BA6A-8ACD20B5ADF7}" sibTransId="{A10F13FC-566C-4BE1-A8AA-133B02048A6F}"/>
    <dgm:cxn modelId="{BA2EB59C-464C-834A-BFD5-09BFD6C8E567}" type="presOf" srcId="{FFDEE65B-867E-4004-BF32-9909B84092E6}" destId="{4DF758CB-A8FD-2F40-B5F1-E128D5B05408}" srcOrd="0" destOrd="0" presId="urn:microsoft.com/office/officeart/2005/8/layout/vList2"/>
    <dgm:cxn modelId="{D99B05D3-BB83-054A-B04F-804A71F7F879}" type="presOf" srcId="{E54357EC-4D41-435F-8386-2CE0F05F3315}" destId="{65E2B900-56B8-DD48-8BD1-3E8E19A5B24B}" srcOrd="0" destOrd="0" presId="urn:microsoft.com/office/officeart/2005/8/layout/vList2"/>
    <dgm:cxn modelId="{5A1E19DA-1B31-40EC-916B-6E11C9FE6FBA}" srcId="{FFDEE65B-867E-4004-BF32-9909B84092E6}" destId="{54594E32-8394-4A5C-808B-F39FE13B2D1B}" srcOrd="1" destOrd="0" parTransId="{3383AFD5-DC3C-4261-A479-C768991260C8}" sibTransId="{3E9707B0-6097-4E3F-B925-6615E5C4DC01}"/>
    <dgm:cxn modelId="{A27B29B0-D8FA-4E45-9198-694B55A6922F}" type="presParOf" srcId="{4DF758CB-A8FD-2F40-B5F1-E128D5B05408}" destId="{65E2B900-56B8-DD48-8BD1-3E8E19A5B24B}" srcOrd="0" destOrd="0" presId="urn:microsoft.com/office/officeart/2005/8/layout/vList2"/>
    <dgm:cxn modelId="{FD7678B1-F981-6F4F-931C-9C9E8B764723}" type="presParOf" srcId="{4DF758CB-A8FD-2F40-B5F1-E128D5B05408}" destId="{56FE2959-2AA1-7442-9455-EA242B1A7738}" srcOrd="1" destOrd="0" presId="urn:microsoft.com/office/officeart/2005/8/layout/vList2"/>
    <dgm:cxn modelId="{F3C5EDB1-2CF4-0C47-94A1-C501304DB01A}" type="presParOf" srcId="{4DF758CB-A8FD-2F40-B5F1-E128D5B05408}" destId="{A4E4E921-AB1A-2B4F-B1FD-BCFDAD8AE087}" srcOrd="2" destOrd="0" presId="urn:microsoft.com/office/officeart/2005/8/layout/vList2"/>
    <dgm:cxn modelId="{FF74E0F7-32B1-7148-8B71-F4E0C40FC4B3}" type="presParOf" srcId="{4DF758CB-A8FD-2F40-B5F1-E128D5B05408}" destId="{E12CB876-E214-FF49-94D5-CED568D7A323}" srcOrd="3" destOrd="0" presId="urn:microsoft.com/office/officeart/2005/8/layout/vList2"/>
    <dgm:cxn modelId="{BCE5B718-13FA-6945-A366-E6AD36D37087}" type="presParOf" srcId="{4DF758CB-A8FD-2F40-B5F1-E128D5B05408}" destId="{8F773BFC-A150-CF49-99DE-C8C779BFD724}" srcOrd="4" destOrd="0" presId="urn:microsoft.com/office/officeart/2005/8/layout/vList2"/>
    <dgm:cxn modelId="{B3525F69-A8FE-9A4B-A42D-7D86FD869DE3}" type="presParOf" srcId="{4DF758CB-A8FD-2F40-B5F1-E128D5B05408}" destId="{1F994D99-D7EB-0A48-B6B2-93E462CFB294}" srcOrd="5" destOrd="0" presId="urn:microsoft.com/office/officeart/2005/8/layout/vList2"/>
    <dgm:cxn modelId="{6E77B98F-FA11-1448-B2E6-E07BAC48DBC6}" type="presParOf" srcId="{4DF758CB-A8FD-2F40-B5F1-E128D5B05408}" destId="{D37FF6C3-B32E-E34C-83F6-A58CF3C287CB}" srcOrd="6" destOrd="0" presId="urn:microsoft.com/office/officeart/2005/8/layout/vList2"/>
    <dgm:cxn modelId="{10A70F3A-989F-CB4B-BB18-217173B51A2D}" type="presParOf" srcId="{4DF758CB-A8FD-2F40-B5F1-E128D5B05408}" destId="{60056C21-A8AF-1549-93AC-1D4830BF2F00}" srcOrd="7" destOrd="0" presId="urn:microsoft.com/office/officeart/2005/8/layout/vList2"/>
    <dgm:cxn modelId="{B51A24CF-53D8-8D47-A535-9D4FD323BCDE}" type="presParOf" srcId="{4DF758CB-A8FD-2F40-B5F1-E128D5B05408}" destId="{6DAB330E-264D-1F4E-A5A7-1841EE7815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BAB30-E603-4DA2-98AC-4F3DD1D36B9E}"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C4AF8748-E716-42BB-95F0-9F1B2094FA00}">
      <dgm:prSet/>
      <dgm:spPr/>
      <dgm:t>
        <a:bodyPr/>
        <a:lstStyle/>
        <a:p>
          <a:r>
            <a:rPr lang="en-US" b="1"/>
            <a:t>Physical</a:t>
          </a:r>
          <a:endParaRPr lang="en-US"/>
        </a:p>
      </dgm:t>
    </dgm:pt>
    <dgm:pt modelId="{B86AEF7F-4911-4CA5-9014-E2F604FB8194}" type="parTrans" cxnId="{5973F4C4-7147-4B33-BA47-293C0E9123BA}">
      <dgm:prSet/>
      <dgm:spPr/>
      <dgm:t>
        <a:bodyPr/>
        <a:lstStyle/>
        <a:p>
          <a:endParaRPr lang="en-US"/>
        </a:p>
      </dgm:t>
    </dgm:pt>
    <dgm:pt modelId="{AE20184F-F3E4-45A8-AF76-2F4B2AD06CF2}" type="sibTrans" cxnId="{5973F4C4-7147-4B33-BA47-293C0E9123BA}">
      <dgm:prSet/>
      <dgm:spPr/>
      <dgm:t>
        <a:bodyPr/>
        <a:lstStyle/>
        <a:p>
          <a:endParaRPr lang="en-US"/>
        </a:p>
      </dgm:t>
    </dgm:pt>
    <dgm:pt modelId="{E9671DB9-A78E-447A-A792-A2A4AD154322}">
      <dgm:prSet/>
      <dgm:spPr/>
      <dgm:t>
        <a:bodyPr/>
        <a:lstStyle/>
        <a:p>
          <a:r>
            <a:rPr lang="en-US" i="1" dirty="0"/>
            <a:t>Example: Never sit still for more than an hour</a:t>
          </a:r>
          <a:endParaRPr lang="en-US" dirty="0"/>
        </a:p>
      </dgm:t>
    </dgm:pt>
    <dgm:pt modelId="{E4345126-EDEE-4552-AE3C-FB57AF7A716A}" type="parTrans" cxnId="{D5EB1B11-A5C3-4D13-8566-8436D873A25E}">
      <dgm:prSet/>
      <dgm:spPr/>
      <dgm:t>
        <a:bodyPr/>
        <a:lstStyle/>
        <a:p>
          <a:endParaRPr lang="en-US"/>
        </a:p>
      </dgm:t>
    </dgm:pt>
    <dgm:pt modelId="{5A0CA984-951E-4487-B6A2-8748504AA588}" type="sibTrans" cxnId="{D5EB1B11-A5C3-4D13-8566-8436D873A25E}">
      <dgm:prSet/>
      <dgm:spPr/>
      <dgm:t>
        <a:bodyPr/>
        <a:lstStyle/>
        <a:p>
          <a:endParaRPr lang="en-US"/>
        </a:p>
      </dgm:t>
    </dgm:pt>
    <dgm:pt modelId="{9FC5CD67-7901-451D-8C53-7AF56607DFD1}">
      <dgm:prSet/>
      <dgm:spPr/>
      <dgm:t>
        <a:bodyPr/>
        <a:lstStyle/>
        <a:p>
          <a:r>
            <a:rPr lang="en-US" b="1"/>
            <a:t>Mental </a:t>
          </a:r>
          <a:endParaRPr lang="en-US"/>
        </a:p>
      </dgm:t>
    </dgm:pt>
    <dgm:pt modelId="{7499F9F4-69ED-4095-A6BB-E5049FCE2B56}" type="parTrans" cxnId="{811C991E-1937-4BFB-A7E5-47ABE02C3A02}">
      <dgm:prSet/>
      <dgm:spPr/>
      <dgm:t>
        <a:bodyPr/>
        <a:lstStyle/>
        <a:p>
          <a:endParaRPr lang="en-US"/>
        </a:p>
      </dgm:t>
    </dgm:pt>
    <dgm:pt modelId="{8F7181BA-951C-4483-9F73-0C6DFD554767}" type="sibTrans" cxnId="{811C991E-1937-4BFB-A7E5-47ABE02C3A02}">
      <dgm:prSet/>
      <dgm:spPr/>
      <dgm:t>
        <a:bodyPr/>
        <a:lstStyle/>
        <a:p>
          <a:endParaRPr lang="en-US"/>
        </a:p>
      </dgm:t>
    </dgm:pt>
    <dgm:pt modelId="{2874A843-E061-4336-9CE9-75E68D881F09}">
      <dgm:prSet/>
      <dgm:spPr/>
      <dgm:t>
        <a:bodyPr/>
        <a:lstStyle/>
        <a:p>
          <a:r>
            <a:rPr lang="en-US" i="1"/>
            <a:t>Example: Tackle tiny goals to boost your willpower</a:t>
          </a:r>
          <a:endParaRPr lang="en-US"/>
        </a:p>
      </dgm:t>
    </dgm:pt>
    <dgm:pt modelId="{07BDDD06-CF7B-4315-ADD8-61F6C35F6FA1}" type="parTrans" cxnId="{B2CB7B08-A36B-4EF7-AC88-39E373D899E1}">
      <dgm:prSet/>
      <dgm:spPr/>
      <dgm:t>
        <a:bodyPr/>
        <a:lstStyle/>
        <a:p>
          <a:endParaRPr lang="en-US"/>
        </a:p>
      </dgm:t>
    </dgm:pt>
    <dgm:pt modelId="{A9BF6173-2BBB-4F1C-A775-C8B455343A05}" type="sibTrans" cxnId="{B2CB7B08-A36B-4EF7-AC88-39E373D899E1}">
      <dgm:prSet/>
      <dgm:spPr/>
      <dgm:t>
        <a:bodyPr/>
        <a:lstStyle/>
        <a:p>
          <a:endParaRPr lang="en-US"/>
        </a:p>
      </dgm:t>
    </dgm:pt>
    <dgm:pt modelId="{152C3142-D12A-4B37-B8D3-CC241DDF60BF}">
      <dgm:prSet/>
      <dgm:spPr/>
      <dgm:t>
        <a:bodyPr/>
        <a:lstStyle/>
        <a:p>
          <a:r>
            <a:rPr lang="en-US" b="1"/>
            <a:t>Emotional</a:t>
          </a:r>
          <a:endParaRPr lang="en-US"/>
        </a:p>
      </dgm:t>
    </dgm:pt>
    <dgm:pt modelId="{83187EE1-FE5D-4446-9956-AED1AAC9A38D}" type="parTrans" cxnId="{5CEE35D9-6AFA-4EB0-A08C-5BF0DF76F551}">
      <dgm:prSet/>
      <dgm:spPr/>
      <dgm:t>
        <a:bodyPr/>
        <a:lstStyle/>
        <a:p>
          <a:endParaRPr lang="en-US"/>
        </a:p>
      </dgm:t>
    </dgm:pt>
    <dgm:pt modelId="{9CA5B554-AE8C-40BE-A548-673674F72A55}" type="sibTrans" cxnId="{5CEE35D9-6AFA-4EB0-A08C-5BF0DF76F551}">
      <dgm:prSet/>
      <dgm:spPr/>
      <dgm:t>
        <a:bodyPr/>
        <a:lstStyle/>
        <a:p>
          <a:endParaRPr lang="en-US"/>
        </a:p>
      </dgm:t>
    </dgm:pt>
    <dgm:pt modelId="{9A10E820-5D1A-4025-9F24-EB151096E115}">
      <dgm:prSet/>
      <dgm:spPr/>
      <dgm:t>
        <a:bodyPr/>
        <a:lstStyle/>
        <a:p>
          <a:r>
            <a:rPr lang="en-US" i="1"/>
            <a:t>Example: Achieve the 3:1 positive emotion ratio</a:t>
          </a:r>
          <a:endParaRPr lang="en-US"/>
        </a:p>
      </dgm:t>
    </dgm:pt>
    <dgm:pt modelId="{1A2E4169-B78F-4195-BFD6-F5C64A1D2397}" type="parTrans" cxnId="{FAF3CF05-CFED-461D-B2D1-B51CABDA3AD2}">
      <dgm:prSet/>
      <dgm:spPr/>
      <dgm:t>
        <a:bodyPr/>
        <a:lstStyle/>
        <a:p>
          <a:endParaRPr lang="en-US"/>
        </a:p>
      </dgm:t>
    </dgm:pt>
    <dgm:pt modelId="{1C06BAE4-66C1-4A68-90DB-A71E91FBD6D6}" type="sibTrans" cxnId="{FAF3CF05-CFED-461D-B2D1-B51CABDA3AD2}">
      <dgm:prSet/>
      <dgm:spPr/>
      <dgm:t>
        <a:bodyPr/>
        <a:lstStyle/>
        <a:p>
          <a:endParaRPr lang="en-US"/>
        </a:p>
      </dgm:t>
    </dgm:pt>
    <dgm:pt modelId="{1F313357-F329-432F-BAED-F30868AF40D9}">
      <dgm:prSet/>
      <dgm:spPr/>
      <dgm:t>
        <a:bodyPr/>
        <a:lstStyle/>
        <a:p>
          <a:r>
            <a:rPr lang="en-US" b="1"/>
            <a:t>Social</a:t>
          </a:r>
          <a:endParaRPr lang="en-US"/>
        </a:p>
      </dgm:t>
    </dgm:pt>
    <dgm:pt modelId="{90B8758C-527D-49AE-A90F-FFEBD6B78147}" type="parTrans" cxnId="{2453669A-9E9A-478F-B5C9-17386F4C0CD3}">
      <dgm:prSet/>
      <dgm:spPr/>
      <dgm:t>
        <a:bodyPr/>
        <a:lstStyle/>
        <a:p>
          <a:endParaRPr lang="en-US"/>
        </a:p>
      </dgm:t>
    </dgm:pt>
    <dgm:pt modelId="{404F2157-BA8F-4D7F-998C-1317D44DE3E8}" type="sibTrans" cxnId="{2453669A-9E9A-478F-B5C9-17386F4C0CD3}">
      <dgm:prSet/>
      <dgm:spPr/>
      <dgm:t>
        <a:bodyPr/>
        <a:lstStyle/>
        <a:p>
          <a:endParaRPr lang="en-US"/>
        </a:p>
      </dgm:t>
    </dgm:pt>
    <dgm:pt modelId="{903E33D0-EDFE-4598-94DB-7E6895C02E53}">
      <dgm:prSet/>
      <dgm:spPr/>
      <dgm:t>
        <a:bodyPr/>
        <a:lstStyle/>
        <a:p>
          <a:r>
            <a:rPr lang="en-US" i="1"/>
            <a:t>Example: Reaching out to 1 person you care about everyday</a:t>
          </a:r>
          <a:endParaRPr lang="en-US"/>
        </a:p>
      </dgm:t>
    </dgm:pt>
    <dgm:pt modelId="{620879C4-287C-40D1-986B-52AAB4B9657E}" type="parTrans" cxnId="{5F18CB9F-FDDF-4846-A618-D5F4F42964F4}">
      <dgm:prSet/>
      <dgm:spPr/>
      <dgm:t>
        <a:bodyPr/>
        <a:lstStyle/>
        <a:p>
          <a:endParaRPr lang="en-US"/>
        </a:p>
      </dgm:t>
    </dgm:pt>
    <dgm:pt modelId="{E5AE078F-9436-4E62-B1E2-584305E03A3E}" type="sibTrans" cxnId="{5F18CB9F-FDDF-4846-A618-D5F4F42964F4}">
      <dgm:prSet/>
      <dgm:spPr/>
      <dgm:t>
        <a:bodyPr/>
        <a:lstStyle/>
        <a:p>
          <a:endParaRPr lang="en-US"/>
        </a:p>
      </dgm:t>
    </dgm:pt>
    <dgm:pt modelId="{A9C94F37-3279-FE4F-9A77-254D31773FB2}" type="pres">
      <dgm:prSet presAssocID="{337BAB30-E603-4DA2-98AC-4F3DD1D36B9E}" presName="Name0" presStyleCnt="0">
        <dgm:presLayoutVars>
          <dgm:dir/>
          <dgm:resizeHandles val="exact"/>
        </dgm:presLayoutVars>
      </dgm:prSet>
      <dgm:spPr/>
    </dgm:pt>
    <dgm:pt modelId="{A309B926-02EA-3045-BC7F-B4433D07D388}" type="pres">
      <dgm:prSet presAssocID="{C4AF8748-E716-42BB-95F0-9F1B2094FA00}" presName="node" presStyleLbl="node1" presStyleIdx="0" presStyleCnt="8">
        <dgm:presLayoutVars>
          <dgm:bulletEnabled val="1"/>
        </dgm:presLayoutVars>
      </dgm:prSet>
      <dgm:spPr/>
    </dgm:pt>
    <dgm:pt modelId="{9BC956DD-3567-E844-8ED9-7489DCB8F6FB}" type="pres">
      <dgm:prSet presAssocID="{AE20184F-F3E4-45A8-AF76-2F4B2AD06CF2}" presName="sibTrans" presStyleLbl="sibTrans1D1" presStyleIdx="0" presStyleCnt="7"/>
      <dgm:spPr/>
    </dgm:pt>
    <dgm:pt modelId="{06BFE036-146B-1446-93A1-FF2449FCD11A}" type="pres">
      <dgm:prSet presAssocID="{AE20184F-F3E4-45A8-AF76-2F4B2AD06CF2}" presName="connectorText" presStyleLbl="sibTrans1D1" presStyleIdx="0" presStyleCnt="7"/>
      <dgm:spPr/>
    </dgm:pt>
    <dgm:pt modelId="{571A7DF9-ECFD-A248-B1BE-55A0EE350EA4}" type="pres">
      <dgm:prSet presAssocID="{E9671DB9-A78E-447A-A792-A2A4AD154322}" presName="node" presStyleLbl="node1" presStyleIdx="1" presStyleCnt="8">
        <dgm:presLayoutVars>
          <dgm:bulletEnabled val="1"/>
        </dgm:presLayoutVars>
      </dgm:prSet>
      <dgm:spPr/>
    </dgm:pt>
    <dgm:pt modelId="{AC08C956-4653-F043-A03F-1CDBFE8DEAAD}" type="pres">
      <dgm:prSet presAssocID="{5A0CA984-951E-4487-B6A2-8748504AA588}" presName="sibTrans" presStyleLbl="sibTrans1D1" presStyleIdx="1" presStyleCnt="7"/>
      <dgm:spPr/>
    </dgm:pt>
    <dgm:pt modelId="{7A4EEC5F-224A-D94E-9489-9056027B88F1}" type="pres">
      <dgm:prSet presAssocID="{5A0CA984-951E-4487-B6A2-8748504AA588}" presName="connectorText" presStyleLbl="sibTrans1D1" presStyleIdx="1" presStyleCnt="7"/>
      <dgm:spPr/>
    </dgm:pt>
    <dgm:pt modelId="{B8226ED2-FF28-254E-8A04-AE21DFD4C56F}" type="pres">
      <dgm:prSet presAssocID="{9FC5CD67-7901-451D-8C53-7AF56607DFD1}" presName="node" presStyleLbl="node1" presStyleIdx="2" presStyleCnt="8">
        <dgm:presLayoutVars>
          <dgm:bulletEnabled val="1"/>
        </dgm:presLayoutVars>
      </dgm:prSet>
      <dgm:spPr/>
    </dgm:pt>
    <dgm:pt modelId="{F5CE4192-0907-6A47-B2AD-0F9651E5F671}" type="pres">
      <dgm:prSet presAssocID="{8F7181BA-951C-4483-9F73-0C6DFD554767}" presName="sibTrans" presStyleLbl="sibTrans1D1" presStyleIdx="2" presStyleCnt="7"/>
      <dgm:spPr/>
    </dgm:pt>
    <dgm:pt modelId="{5DC48707-27DD-5A43-8F01-C7FDFB223247}" type="pres">
      <dgm:prSet presAssocID="{8F7181BA-951C-4483-9F73-0C6DFD554767}" presName="connectorText" presStyleLbl="sibTrans1D1" presStyleIdx="2" presStyleCnt="7"/>
      <dgm:spPr/>
    </dgm:pt>
    <dgm:pt modelId="{840904B2-F789-974C-9A05-5823829D7FF9}" type="pres">
      <dgm:prSet presAssocID="{2874A843-E061-4336-9CE9-75E68D881F09}" presName="node" presStyleLbl="node1" presStyleIdx="3" presStyleCnt="8">
        <dgm:presLayoutVars>
          <dgm:bulletEnabled val="1"/>
        </dgm:presLayoutVars>
      </dgm:prSet>
      <dgm:spPr/>
    </dgm:pt>
    <dgm:pt modelId="{B4700485-3660-5843-A6A3-921D87F03929}" type="pres">
      <dgm:prSet presAssocID="{A9BF6173-2BBB-4F1C-A775-C8B455343A05}" presName="sibTrans" presStyleLbl="sibTrans1D1" presStyleIdx="3" presStyleCnt="7"/>
      <dgm:spPr/>
    </dgm:pt>
    <dgm:pt modelId="{56CF3185-A658-A248-88CF-16CFA00EAC4C}" type="pres">
      <dgm:prSet presAssocID="{A9BF6173-2BBB-4F1C-A775-C8B455343A05}" presName="connectorText" presStyleLbl="sibTrans1D1" presStyleIdx="3" presStyleCnt="7"/>
      <dgm:spPr/>
    </dgm:pt>
    <dgm:pt modelId="{FE52DE41-2153-634E-ABB9-D6076C156CC4}" type="pres">
      <dgm:prSet presAssocID="{152C3142-D12A-4B37-B8D3-CC241DDF60BF}" presName="node" presStyleLbl="node1" presStyleIdx="4" presStyleCnt="8">
        <dgm:presLayoutVars>
          <dgm:bulletEnabled val="1"/>
        </dgm:presLayoutVars>
      </dgm:prSet>
      <dgm:spPr/>
    </dgm:pt>
    <dgm:pt modelId="{F92B51DE-C87B-CA4C-9794-9C556F9C25A4}" type="pres">
      <dgm:prSet presAssocID="{9CA5B554-AE8C-40BE-A548-673674F72A55}" presName="sibTrans" presStyleLbl="sibTrans1D1" presStyleIdx="4" presStyleCnt="7"/>
      <dgm:spPr/>
    </dgm:pt>
    <dgm:pt modelId="{F887CE72-ACD6-3D4B-AA4F-092E9C901B7F}" type="pres">
      <dgm:prSet presAssocID="{9CA5B554-AE8C-40BE-A548-673674F72A55}" presName="connectorText" presStyleLbl="sibTrans1D1" presStyleIdx="4" presStyleCnt="7"/>
      <dgm:spPr/>
    </dgm:pt>
    <dgm:pt modelId="{CE5B9038-9210-764C-920F-AAFF66DB4564}" type="pres">
      <dgm:prSet presAssocID="{9A10E820-5D1A-4025-9F24-EB151096E115}" presName="node" presStyleLbl="node1" presStyleIdx="5" presStyleCnt="8">
        <dgm:presLayoutVars>
          <dgm:bulletEnabled val="1"/>
        </dgm:presLayoutVars>
      </dgm:prSet>
      <dgm:spPr/>
    </dgm:pt>
    <dgm:pt modelId="{B594152A-231B-2141-B1F5-40DC3CAA0E73}" type="pres">
      <dgm:prSet presAssocID="{1C06BAE4-66C1-4A68-90DB-A71E91FBD6D6}" presName="sibTrans" presStyleLbl="sibTrans1D1" presStyleIdx="5" presStyleCnt="7"/>
      <dgm:spPr/>
    </dgm:pt>
    <dgm:pt modelId="{7CC75597-A4D1-7B4C-B0F5-A00A6FBEC1D2}" type="pres">
      <dgm:prSet presAssocID="{1C06BAE4-66C1-4A68-90DB-A71E91FBD6D6}" presName="connectorText" presStyleLbl="sibTrans1D1" presStyleIdx="5" presStyleCnt="7"/>
      <dgm:spPr/>
    </dgm:pt>
    <dgm:pt modelId="{1D315814-B897-E445-AA22-240DCAC0302B}" type="pres">
      <dgm:prSet presAssocID="{1F313357-F329-432F-BAED-F30868AF40D9}" presName="node" presStyleLbl="node1" presStyleIdx="6" presStyleCnt="8">
        <dgm:presLayoutVars>
          <dgm:bulletEnabled val="1"/>
        </dgm:presLayoutVars>
      </dgm:prSet>
      <dgm:spPr/>
    </dgm:pt>
    <dgm:pt modelId="{6F922495-2D84-EC48-889B-EA325DF0AA6A}" type="pres">
      <dgm:prSet presAssocID="{404F2157-BA8F-4D7F-998C-1317D44DE3E8}" presName="sibTrans" presStyleLbl="sibTrans1D1" presStyleIdx="6" presStyleCnt="7"/>
      <dgm:spPr/>
    </dgm:pt>
    <dgm:pt modelId="{FA886438-2380-3346-8C99-980C265E15B1}" type="pres">
      <dgm:prSet presAssocID="{404F2157-BA8F-4D7F-998C-1317D44DE3E8}" presName="connectorText" presStyleLbl="sibTrans1D1" presStyleIdx="6" presStyleCnt="7"/>
      <dgm:spPr/>
    </dgm:pt>
    <dgm:pt modelId="{CEB9A1D9-D021-3142-B95E-87844CC2BA40}" type="pres">
      <dgm:prSet presAssocID="{903E33D0-EDFE-4598-94DB-7E6895C02E53}" presName="node" presStyleLbl="node1" presStyleIdx="7" presStyleCnt="8">
        <dgm:presLayoutVars>
          <dgm:bulletEnabled val="1"/>
        </dgm:presLayoutVars>
      </dgm:prSet>
      <dgm:spPr/>
    </dgm:pt>
  </dgm:ptLst>
  <dgm:cxnLst>
    <dgm:cxn modelId="{C8F41801-CCC0-7A45-A668-15E6D2CDAAF0}" type="presOf" srcId="{1F313357-F329-432F-BAED-F30868AF40D9}" destId="{1D315814-B897-E445-AA22-240DCAC0302B}" srcOrd="0" destOrd="0" presId="urn:microsoft.com/office/officeart/2016/7/layout/RepeatingBendingProcessNew"/>
    <dgm:cxn modelId="{FAF3CF05-CFED-461D-B2D1-B51CABDA3AD2}" srcId="{337BAB30-E603-4DA2-98AC-4F3DD1D36B9E}" destId="{9A10E820-5D1A-4025-9F24-EB151096E115}" srcOrd="5" destOrd="0" parTransId="{1A2E4169-B78F-4195-BFD6-F5C64A1D2397}" sibTransId="{1C06BAE4-66C1-4A68-90DB-A71E91FBD6D6}"/>
    <dgm:cxn modelId="{B2CB7B08-A36B-4EF7-AC88-39E373D899E1}" srcId="{337BAB30-E603-4DA2-98AC-4F3DD1D36B9E}" destId="{2874A843-E061-4336-9CE9-75E68D881F09}" srcOrd="3" destOrd="0" parTransId="{07BDDD06-CF7B-4315-ADD8-61F6C35F6FA1}" sibTransId="{A9BF6173-2BBB-4F1C-A775-C8B455343A05}"/>
    <dgm:cxn modelId="{E61BD508-784D-2342-A9C1-6C23D54E0430}" type="presOf" srcId="{1C06BAE4-66C1-4A68-90DB-A71E91FBD6D6}" destId="{B594152A-231B-2141-B1F5-40DC3CAA0E73}" srcOrd="0" destOrd="0" presId="urn:microsoft.com/office/officeart/2016/7/layout/RepeatingBendingProcessNew"/>
    <dgm:cxn modelId="{C9C6780F-524F-CE46-8C3E-F7F9987F297C}" type="presOf" srcId="{5A0CA984-951E-4487-B6A2-8748504AA588}" destId="{7A4EEC5F-224A-D94E-9489-9056027B88F1}" srcOrd="1" destOrd="0" presId="urn:microsoft.com/office/officeart/2016/7/layout/RepeatingBendingProcessNew"/>
    <dgm:cxn modelId="{D5EB1B11-A5C3-4D13-8566-8436D873A25E}" srcId="{337BAB30-E603-4DA2-98AC-4F3DD1D36B9E}" destId="{E9671DB9-A78E-447A-A792-A2A4AD154322}" srcOrd="1" destOrd="0" parTransId="{E4345126-EDEE-4552-AE3C-FB57AF7A716A}" sibTransId="{5A0CA984-951E-4487-B6A2-8748504AA588}"/>
    <dgm:cxn modelId="{489A431B-B4D7-244E-AC1F-864BE972B298}" type="presOf" srcId="{8F7181BA-951C-4483-9F73-0C6DFD554767}" destId="{F5CE4192-0907-6A47-B2AD-0F9651E5F671}" srcOrd="0" destOrd="0" presId="urn:microsoft.com/office/officeart/2016/7/layout/RepeatingBendingProcessNew"/>
    <dgm:cxn modelId="{811C991E-1937-4BFB-A7E5-47ABE02C3A02}" srcId="{337BAB30-E603-4DA2-98AC-4F3DD1D36B9E}" destId="{9FC5CD67-7901-451D-8C53-7AF56607DFD1}" srcOrd="2" destOrd="0" parTransId="{7499F9F4-69ED-4095-A6BB-E5049FCE2B56}" sibTransId="{8F7181BA-951C-4483-9F73-0C6DFD554767}"/>
    <dgm:cxn modelId="{CF248D2C-2753-134F-B6C0-6FF18B8DB4A0}" type="presOf" srcId="{404F2157-BA8F-4D7F-998C-1317D44DE3E8}" destId="{6F922495-2D84-EC48-889B-EA325DF0AA6A}" srcOrd="0" destOrd="0" presId="urn:microsoft.com/office/officeart/2016/7/layout/RepeatingBendingProcessNew"/>
    <dgm:cxn modelId="{FA5D493A-3B69-C242-B907-1E05EB0ACA69}" type="presOf" srcId="{5A0CA984-951E-4487-B6A2-8748504AA588}" destId="{AC08C956-4653-F043-A03F-1CDBFE8DEAAD}" srcOrd="0" destOrd="0" presId="urn:microsoft.com/office/officeart/2016/7/layout/RepeatingBendingProcessNew"/>
    <dgm:cxn modelId="{5AC83B68-1617-8747-B0FB-2C630C15EF4D}" type="presOf" srcId="{1C06BAE4-66C1-4A68-90DB-A71E91FBD6D6}" destId="{7CC75597-A4D1-7B4C-B0F5-A00A6FBEC1D2}" srcOrd="1" destOrd="0" presId="urn:microsoft.com/office/officeart/2016/7/layout/RepeatingBendingProcessNew"/>
    <dgm:cxn modelId="{3C74B749-C185-CA41-97F0-7FFD8B7DBAEA}" type="presOf" srcId="{152C3142-D12A-4B37-B8D3-CC241DDF60BF}" destId="{FE52DE41-2153-634E-ABB9-D6076C156CC4}" srcOrd="0" destOrd="0" presId="urn:microsoft.com/office/officeart/2016/7/layout/RepeatingBendingProcessNew"/>
    <dgm:cxn modelId="{7067DA6C-283D-014E-8266-D93825B1513C}" type="presOf" srcId="{9FC5CD67-7901-451D-8C53-7AF56607DFD1}" destId="{B8226ED2-FF28-254E-8A04-AE21DFD4C56F}" srcOrd="0" destOrd="0" presId="urn:microsoft.com/office/officeart/2016/7/layout/RepeatingBendingProcessNew"/>
    <dgm:cxn modelId="{92E1EA70-6292-364E-B29F-0CC1D37628BE}" type="presOf" srcId="{AE20184F-F3E4-45A8-AF76-2F4B2AD06CF2}" destId="{9BC956DD-3567-E844-8ED9-7489DCB8F6FB}" srcOrd="0" destOrd="0" presId="urn:microsoft.com/office/officeart/2016/7/layout/RepeatingBendingProcessNew"/>
    <dgm:cxn modelId="{EE487C59-E9E9-7E47-ABBF-BAD5E03D3ABF}" type="presOf" srcId="{337BAB30-E603-4DA2-98AC-4F3DD1D36B9E}" destId="{A9C94F37-3279-FE4F-9A77-254D31773FB2}" srcOrd="0" destOrd="0" presId="urn:microsoft.com/office/officeart/2016/7/layout/RepeatingBendingProcessNew"/>
    <dgm:cxn modelId="{F84A567B-EAA2-6643-AEA9-C3ABD3838B49}" type="presOf" srcId="{9A10E820-5D1A-4025-9F24-EB151096E115}" destId="{CE5B9038-9210-764C-920F-AAFF66DB4564}" srcOrd="0" destOrd="0" presId="urn:microsoft.com/office/officeart/2016/7/layout/RepeatingBendingProcessNew"/>
    <dgm:cxn modelId="{73980E82-1C52-5244-A800-DC3AE84BF1C5}" type="presOf" srcId="{2874A843-E061-4336-9CE9-75E68D881F09}" destId="{840904B2-F789-974C-9A05-5823829D7FF9}" srcOrd="0" destOrd="0" presId="urn:microsoft.com/office/officeart/2016/7/layout/RepeatingBendingProcessNew"/>
    <dgm:cxn modelId="{2453669A-9E9A-478F-B5C9-17386F4C0CD3}" srcId="{337BAB30-E603-4DA2-98AC-4F3DD1D36B9E}" destId="{1F313357-F329-432F-BAED-F30868AF40D9}" srcOrd="6" destOrd="0" parTransId="{90B8758C-527D-49AE-A90F-FFEBD6B78147}" sibTransId="{404F2157-BA8F-4D7F-998C-1317D44DE3E8}"/>
    <dgm:cxn modelId="{AEED999A-F027-E048-8E83-D7A7FCFD0FA7}" type="presOf" srcId="{A9BF6173-2BBB-4F1C-A775-C8B455343A05}" destId="{56CF3185-A658-A248-88CF-16CFA00EAC4C}" srcOrd="1" destOrd="0" presId="urn:microsoft.com/office/officeart/2016/7/layout/RepeatingBendingProcessNew"/>
    <dgm:cxn modelId="{5F18CB9F-FDDF-4846-A618-D5F4F42964F4}" srcId="{337BAB30-E603-4DA2-98AC-4F3DD1D36B9E}" destId="{903E33D0-EDFE-4598-94DB-7E6895C02E53}" srcOrd="7" destOrd="0" parTransId="{620879C4-287C-40D1-986B-52AAB4B9657E}" sibTransId="{E5AE078F-9436-4E62-B1E2-584305E03A3E}"/>
    <dgm:cxn modelId="{699427A3-9DCB-AA4D-98DB-1BEC9DE43054}" type="presOf" srcId="{9CA5B554-AE8C-40BE-A548-673674F72A55}" destId="{F92B51DE-C87B-CA4C-9794-9C556F9C25A4}" srcOrd="0" destOrd="0" presId="urn:microsoft.com/office/officeart/2016/7/layout/RepeatingBendingProcessNew"/>
    <dgm:cxn modelId="{482442A7-A088-FE4B-9B28-C90715424142}" type="presOf" srcId="{903E33D0-EDFE-4598-94DB-7E6895C02E53}" destId="{CEB9A1D9-D021-3142-B95E-87844CC2BA40}" srcOrd="0" destOrd="0" presId="urn:microsoft.com/office/officeart/2016/7/layout/RepeatingBendingProcessNew"/>
    <dgm:cxn modelId="{2D7BBEAE-1555-9E4E-B310-495A6FC532FF}" type="presOf" srcId="{404F2157-BA8F-4D7F-998C-1317D44DE3E8}" destId="{FA886438-2380-3346-8C99-980C265E15B1}" srcOrd="1" destOrd="0" presId="urn:microsoft.com/office/officeart/2016/7/layout/RepeatingBendingProcessNew"/>
    <dgm:cxn modelId="{90052CBA-2618-E249-BA97-4B881DC0230C}" type="presOf" srcId="{A9BF6173-2BBB-4F1C-A775-C8B455343A05}" destId="{B4700485-3660-5843-A6A3-921D87F03929}" srcOrd="0" destOrd="0" presId="urn:microsoft.com/office/officeart/2016/7/layout/RepeatingBendingProcessNew"/>
    <dgm:cxn modelId="{5B1CEFBE-73E6-5349-A16F-4ACE9D38DCCF}" type="presOf" srcId="{AE20184F-F3E4-45A8-AF76-2F4B2AD06CF2}" destId="{06BFE036-146B-1446-93A1-FF2449FCD11A}" srcOrd="1" destOrd="0" presId="urn:microsoft.com/office/officeart/2016/7/layout/RepeatingBendingProcessNew"/>
    <dgm:cxn modelId="{5973F4C4-7147-4B33-BA47-293C0E9123BA}" srcId="{337BAB30-E603-4DA2-98AC-4F3DD1D36B9E}" destId="{C4AF8748-E716-42BB-95F0-9F1B2094FA00}" srcOrd="0" destOrd="0" parTransId="{B86AEF7F-4911-4CA5-9014-E2F604FB8194}" sibTransId="{AE20184F-F3E4-45A8-AF76-2F4B2AD06CF2}"/>
    <dgm:cxn modelId="{F187A2C6-C27D-2A48-BA76-7BBF05CF71DE}" type="presOf" srcId="{C4AF8748-E716-42BB-95F0-9F1B2094FA00}" destId="{A309B926-02EA-3045-BC7F-B4433D07D388}" srcOrd="0" destOrd="0" presId="urn:microsoft.com/office/officeart/2016/7/layout/RepeatingBendingProcessNew"/>
    <dgm:cxn modelId="{04A5F8D7-1074-134B-A66A-28088A64F7A2}" type="presOf" srcId="{9CA5B554-AE8C-40BE-A548-673674F72A55}" destId="{F887CE72-ACD6-3D4B-AA4F-092E9C901B7F}" srcOrd="1" destOrd="0" presId="urn:microsoft.com/office/officeart/2016/7/layout/RepeatingBendingProcessNew"/>
    <dgm:cxn modelId="{5CEE35D9-6AFA-4EB0-A08C-5BF0DF76F551}" srcId="{337BAB30-E603-4DA2-98AC-4F3DD1D36B9E}" destId="{152C3142-D12A-4B37-B8D3-CC241DDF60BF}" srcOrd="4" destOrd="0" parTransId="{83187EE1-FE5D-4446-9956-AED1AAC9A38D}" sibTransId="{9CA5B554-AE8C-40BE-A548-673674F72A55}"/>
    <dgm:cxn modelId="{DFC8ECDF-46CE-804C-A8AB-72EE1995B555}" type="presOf" srcId="{E9671DB9-A78E-447A-A792-A2A4AD154322}" destId="{571A7DF9-ECFD-A248-B1BE-55A0EE350EA4}" srcOrd="0" destOrd="0" presId="urn:microsoft.com/office/officeart/2016/7/layout/RepeatingBendingProcessNew"/>
    <dgm:cxn modelId="{05CF9EFF-265C-1E4F-9BF9-0D92822B9794}" type="presOf" srcId="{8F7181BA-951C-4483-9F73-0C6DFD554767}" destId="{5DC48707-27DD-5A43-8F01-C7FDFB223247}" srcOrd="1" destOrd="0" presId="urn:microsoft.com/office/officeart/2016/7/layout/RepeatingBendingProcessNew"/>
    <dgm:cxn modelId="{6375214A-F66B-CC4E-A86D-DFF551C9C4B3}" type="presParOf" srcId="{A9C94F37-3279-FE4F-9A77-254D31773FB2}" destId="{A309B926-02EA-3045-BC7F-B4433D07D388}" srcOrd="0" destOrd="0" presId="urn:microsoft.com/office/officeart/2016/7/layout/RepeatingBendingProcessNew"/>
    <dgm:cxn modelId="{2CAED6ED-2764-3142-BBB8-23F6EAC6D538}" type="presParOf" srcId="{A9C94F37-3279-FE4F-9A77-254D31773FB2}" destId="{9BC956DD-3567-E844-8ED9-7489DCB8F6FB}" srcOrd="1" destOrd="0" presId="urn:microsoft.com/office/officeart/2016/7/layout/RepeatingBendingProcessNew"/>
    <dgm:cxn modelId="{D4B88B4A-A00D-1743-852A-8A29F1E3FD87}" type="presParOf" srcId="{9BC956DD-3567-E844-8ED9-7489DCB8F6FB}" destId="{06BFE036-146B-1446-93A1-FF2449FCD11A}" srcOrd="0" destOrd="0" presId="urn:microsoft.com/office/officeart/2016/7/layout/RepeatingBendingProcessNew"/>
    <dgm:cxn modelId="{08049D27-F1EE-9A4A-9FC9-E51F7985001C}" type="presParOf" srcId="{A9C94F37-3279-FE4F-9A77-254D31773FB2}" destId="{571A7DF9-ECFD-A248-B1BE-55A0EE350EA4}" srcOrd="2" destOrd="0" presId="urn:microsoft.com/office/officeart/2016/7/layout/RepeatingBendingProcessNew"/>
    <dgm:cxn modelId="{5CFE16A7-0B68-3C4A-BB23-EE8E090DF84C}" type="presParOf" srcId="{A9C94F37-3279-FE4F-9A77-254D31773FB2}" destId="{AC08C956-4653-F043-A03F-1CDBFE8DEAAD}" srcOrd="3" destOrd="0" presId="urn:microsoft.com/office/officeart/2016/7/layout/RepeatingBendingProcessNew"/>
    <dgm:cxn modelId="{2DBD38C3-F897-774C-A08E-39167D40F07E}" type="presParOf" srcId="{AC08C956-4653-F043-A03F-1CDBFE8DEAAD}" destId="{7A4EEC5F-224A-D94E-9489-9056027B88F1}" srcOrd="0" destOrd="0" presId="urn:microsoft.com/office/officeart/2016/7/layout/RepeatingBendingProcessNew"/>
    <dgm:cxn modelId="{B83B2625-D1CE-5941-96D3-A9311453B0F3}" type="presParOf" srcId="{A9C94F37-3279-FE4F-9A77-254D31773FB2}" destId="{B8226ED2-FF28-254E-8A04-AE21DFD4C56F}" srcOrd="4" destOrd="0" presId="urn:microsoft.com/office/officeart/2016/7/layout/RepeatingBendingProcessNew"/>
    <dgm:cxn modelId="{EA08D1EB-5755-C243-A5C7-BAB65B7A8B24}" type="presParOf" srcId="{A9C94F37-3279-FE4F-9A77-254D31773FB2}" destId="{F5CE4192-0907-6A47-B2AD-0F9651E5F671}" srcOrd="5" destOrd="0" presId="urn:microsoft.com/office/officeart/2016/7/layout/RepeatingBendingProcessNew"/>
    <dgm:cxn modelId="{2D41C5FA-471D-AE44-BB3B-C6D88132DC03}" type="presParOf" srcId="{F5CE4192-0907-6A47-B2AD-0F9651E5F671}" destId="{5DC48707-27DD-5A43-8F01-C7FDFB223247}" srcOrd="0" destOrd="0" presId="urn:microsoft.com/office/officeart/2016/7/layout/RepeatingBendingProcessNew"/>
    <dgm:cxn modelId="{7F13D384-F718-7448-A6C3-287DE97599BF}" type="presParOf" srcId="{A9C94F37-3279-FE4F-9A77-254D31773FB2}" destId="{840904B2-F789-974C-9A05-5823829D7FF9}" srcOrd="6" destOrd="0" presId="urn:microsoft.com/office/officeart/2016/7/layout/RepeatingBendingProcessNew"/>
    <dgm:cxn modelId="{D0899AD2-E695-9D4C-A777-BE61EDA42CFF}" type="presParOf" srcId="{A9C94F37-3279-FE4F-9A77-254D31773FB2}" destId="{B4700485-3660-5843-A6A3-921D87F03929}" srcOrd="7" destOrd="0" presId="urn:microsoft.com/office/officeart/2016/7/layout/RepeatingBendingProcessNew"/>
    <dgm:cxn modelId="{2EEB2B5B-2CFD-DB43-AE26-63D191CECD8C}" type="presParOf" srcId="{B4700485-3660-5843-A6A3-921D87F03929}" destId="{56CF3185-A658-A248-88CF-16CFA00EAC4C}" srcOrd="0" destOrd="0" presId="urn:microsoft.com/office/officeart/2016/7/layout/RepeatingBendingProcessNew"/>
    <dgm:cxn modelId="{A24D0AE5-AB6E-4141-BEB0-5181B8F05FDD}" type="presParOf" srcId="{A9C94F37-3279-FE4F-9A77-254D31773FB2}" destId="{FE52DE41-2153-634E-ABB9-D6076C156CC4}" srcOrd="8" destOrd="0" presId="urn:microsoft.com/office/officeart/2016/7/layout/RepeatingBendingProcessNew"/>
    <dgm:cxn modelId="{BFE89F82-02FC-794C-AE85-E32659D67AA7}" type="presParOf" srcId="{A9C94F37-3279-FE4F-9A77-254D31773FB2}" destId="{F92B51DE-C87B-CA4C-9794-9C556F9C25A4}" srcOrd="9" destOrd="0" presId="urn:microsoft.com/office/officeart/2016/7/layout/RepeatingBendingProcessNew"/>
    <dgm:cxn modelId="{04D120A1-C272-8A48-AAED-C687248AAE20}" type="presParOf" srcId="{F92B51DE-C87B-CA4C-9794-9C556F9C25A4}" destId="{F887CE72-ACD6-3D4B-AA4F-092E9C901B7F}" srcOrd="0" destOrd="0" presId="urn:microsoft.com/office/officeart/2016/7/layout/RepeatingBendingProcessNew"/>
    <dgm:cxn modelId="{57D59294-2BB5-EB4B-A942-72AD0E4493CA}" type="presParOf" srcId="{A9C94F37-3279-FE4F-9A77-254D31773FB2}" destId="{CE5B9038-9210-764C-920F-AAFF66DB4564}" srcOrd="10" destOrd="0" presId="urn:microsoft.com/office/officeart/2016/7/layout/RepeatingBendingProcessNew"/>
    <dgm:cxn modelId="{77CDE1EC-480C-EB4F-A3D6-762CEB7B5142}" type="presParOf" srcId="{A9C94F37-3279-FE4F-9A77-254D31773FB2}" destId="{B594152A-231B-2141-B1F5-40DC3CAA0E73}" srcOrd="11" destOrd="0" presId="urn:microsoft.com/office/officeart/2016/7/layout/RepeatingBendingProcessNew"/>
    <dgm:cxn modelId="{E1CBB576-F5E1-C84B-A7ED-7A7491B15A90}" type="presParOf" srcId="{B594152A-231B-2141-B1F5-40DC3CAA0E73}" destId="{7CC75597-A4D1-7B4C-B0F5-A00A6FBEC1D2}" srcOrd="0" destOrd="0" presId="urn:microsoft.com/office/officeart/2016/7/layout/RepeatingBendingProcessNew"/>
    <dgm:cxn modelId="{2958343D-7789-A34E-B566-7C2E5AEAD9DA}" type="presParOf" srcId="{A9C94F37-3279-FE4F-9A77-254D31773FB2}" destId="{1D315814-B897-E445-AA22-240DCAC0302B}" srcOrd="12" destOrd="0" presId="urn:microsoft.com/office/officeart/2016/7/layout/RepeatingBendingProcessNew"/>
    <dgm:cxn modelId="{97222586-B0A0-494B-8A19-015C25EB6E8F}" type="presParOf" srcId="{A9C94F37-3279-FE4F-9A77-254D31773FB2}" destId="{6F922495-2D84-EC48-889B-EA325DF0AA6A}" srcOrd="13" destOrd="0" presId="urn:microsoft.com/office/officeart/2016/7/layout/RepeatingBendingProcessNew"/>
    <dgm:cxn modelId="{6A7DBEF0-C24F-0B41-BE49-922F54F6E006}" type="presParOf" srcId="{6F922495-2D84-EC48-889B-EA325DF0AA6A}" destId="{FA886438-2380-3346-8C99-980C265E15B1}" srcOrd="0" destOrd="0" presId="urn:microsoft.com/office/officeart/2016/7/layout/RepeatingBendingProcessNew"/>
    <dgm:cxn modelId="{1EFB3780-702D-E24F-92DB-EEE853ACA05D}" type="presParOf" srcId="{A9C94F37-3279-FE4F-9A77-254D31773FB2}" destId="{CEB9A1D9-D021-3142-B95E-87844CC2BA40}"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F7995-39A6-CF41-A6E4-006556813862}">
      <dsp:nvSpPr>
        <dsp:cNvPr id="0" name=""/>
        <dsp:cNvSpPr/>
      </dsp:nvSpPr>
      <dsp:spPr>
        <a:xfrm>
          <a:off x="0" y="290047"/>
          <a:ext cx="4885203" cy="2609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Unique collaborative of physicians, nurses, healthcare leaders and community members</a:t>
          </a:r>
        </a:p>
      </dsp:txBody>
      <dsp:txXfrm>
        <a:off x="127384" y="417431"/>
        <a:ext cx="4630435" cy="2354697"/>
      </dsp:txXfrm>
    </dsp:sp>
    <dsp:sp modelId="{5433500F-EB15-6B46-8D5D-444A59E66CDB}">
      <dsp:nvSpPr>
        <dsp:cNvPr id="0" name=""/>
        <dsp:cNvSpPr/>
      </dsp:nvSpPr>
      <dsp:spPr>
        <a:xfrm>
          <a:off x="0" y="2985913"/>
          <a:ext cx="4885203" cy="2609465"/>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Single purpose – </a:t>
          </a:r>
          <a:r>
            <a:rPr lang="en-US" sz="3000" b="1" kern="1200"/>
            <a:t>to impact the lives of individuals, communities, and organizations by promoting health through happiness</a:t>
          </a:r>
          <a:endParaRPr lang="en-US" sz="3000" kern="1200"/>
        </a:p>
      </dsp:txBody>
      <dsp:txXfrm>
        <a:off x="127384" y="3113297"/>
        <a:ext cx="4630435" cy="235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B900-56B8-DD48-8BD1-3E8E19A5B24B}">
      <dsp:nvSpPr>
        <dsp:cNvPr id="0" name=""/>
        <dsp:cNvSpPr/>
      </dsp:nvSpPr>
      <dsp:spPr>
        <a:xfrm>
          <a:off x="0" y="30481"/>
          <a:ext cx="4885203" cy="11188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Greater resilience leads to improved learning and academic achievement.</a:t>
          </a:r>
        </a:p>
      </dsp:txBody>
      <dsp:txXfrm>
        <a:off x="54616" y="85097"/>
        <a:ext cx="4775971" cy="1009580"/>
      </dsp:txXfrm>
    </dsp:sp>
    <dsp:sp modelId="{A4E4E921-AB1A-2B4F-B1FD-BCFDAD8AE087}">
      <dsp:nvSpPr>
        <dsp:cNvPr id="0" name=""/>
        <dsp:cNvSpPr/>
      </dsp:nvSpPr>
      <dsp:spPr>
        <a:xfrm>
          <a:off x="0" y="1206894"/>
          <a:ext cx="4885203" cy="1118812"/>
        </a:xfrm>
        <a:prstGeom prst="roundRect">
          <a:avLst/>
        </a:prstGeom>
        <a:solidFill>
          <a:schemeClr val="accent4">
            <a:hueOff val="-2799437"/>
            <a:satOff val="1315"/>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Resilience is related to lower absences from work or school due to sickness.</a:t>
          </a:r>
        </a:p>
      </dsp:txBody>
      <dsp:txXfrm>
        <a:off x="54616" y="1261510"/>
        <a:ext cx="4775971" cy="1009580"/>
      </dsp:txXfrm>
    </dsp:sp>
    <dsp:sp modelId="{8F773BFC-A150-CF49-99DE-C8C779BFD724}">
      <dsp:nvSpPr>
        <dsp:cNvPr id="0" name=""/>
        <dsp:cNvSpPr/>
      </dsp:nvSpPr>
      <dsp:spPr>
        <a:xfrm>
          <a:off x="0" y="2383306"/>
          <a:ext cx="4885203" cy="1118812"/>
        </a:xfrm>
        <a:prstGeom prst="roundRect">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It contributes to reduced risk-taking behaviors including excessive drinking, smoking, and use of drugs.</a:t>
          </a:r>
        </a:p>
      </dsp:txBody>
      <dsp:txXfrm>
        <a:off x="54616" y="2437922"/>
        <a:ext cx="4775971" cy="1009580"/>
      </dsp:txXfrm>
    </dsp:sp>
    <dsp:sp modelId="{D37FF6C3-B32E-E34C-83F6-A58CF3C287CB}">
      <dsp:nvSpPr>
        <dsp:cNvPr id="0" name=""/>
        <dsp:cNvSpPr/>
      </dsp:nvSpPr>
      <dsp:spPr>
        <a:xfrm>
          <a:off x="0" y="3559719"/>
          <a:ext cx="4885203" cy="1118812"/>
        </a:xfrm>
        <a:prstGeom prst="roundRect">
          <a:avLst/>
        </a:prstGeom>
        <a:solidFill>
          <a:schemeClr val="accent4">
            <a:hueOff val="-8398312"/>
            <a:satOff val="3945"/>
            <a:lumOff val="1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Those with greater resilience tend to be more involved in the community and/or family activities.</a:t>
          </a:r>
        </a:p>
      </dsp:txBody>
      <dsp:txXfrm>
        <a:off x="54616" y="3614335"/>
        <a:ext cx="4775971" cy="1009580"/>
      </dsp:txXfrm>
    </dsp:sp>
    <dsp:sp modelId="{6DAB330E-264D-1F4E-A5A7-1841EE78158B}">
      <dsp:nvSpPr>
        <dsp:cNvPr id="0" name=""/>
        <dsp:cNvSpPr/>
      </dsp:nvSpPr>
      <dsp:spPr>
        <a:xfrm>
          <a:off x="0" y="4736131"/>
          <a:ext cx="4885203" cy="1118812"/>
        </a:xfrm>
        <a:prstGeom prst="round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Higher resilience is related to a lower rate of mortality and increased physical health </a:t>
          </a:r>
        </a:p>
      </dsp:txBody>
      <dsp:txXfrm>
        <a:off x="54616" y="4790747"/>
        <a:ext cx="4775971" cy="100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956DD-3567-E844-8ED9-7489DCB8F6FB}">
      <dsp:nvSpPr>
        <dsp:cNvPr id="0" name=""/>
        <dsp:cNvSpPr/>
      </dsp:nvSpPr>
      <dsp:spPr>
        <a:xfrm>
          <a:off x="2141837" y="496609"/>
          <a:ext cx="383904" cy="91440"/>
        </a:xfrm>
        <a:custGeom>
          <a:avLst/>
          <a:gdLst/>
          <a:ahLst/>
          <a:cxnLst/>
          <a:rect l="0" t="0" r="0" b="0"/>
          <a:pathLst>
            <a:path>
              <a:moveTo>
                <a:pt x="0" y="45720"/>
              </a:moveTo>
              <a:lnTo>
                <a:pt x="38390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3426" y="540256"/>
        <a:ext cx="20725" cy="4145"/>
      </dsp:txXfrm>
    </dsp:sp>
    <dsp:sp modelId="{A309B926-02EA-3045-BC7F-B4433D07D388}">
      <dsp:nvSpPr>
        <dsp:cNvPr id="0" name=""/>
        <dsp:cNvSpPr/>
      </dsp:nvSpPr>
      <dsp:spPr>
        <a:xfrm>
          <a:off x="341441" y="1670"/>
          <a:ext cx="1802195" cy="10813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b="1" kern="1200"/>
            <a:t>Physical</a:t>
          </a:r>
          <a:endParaRPr lang="en-US" sz="1600" kern="1200"/>
        </a:p>
      </dsp:txBody>
      <dsp:txXfrm>
        <a:off x="341441" y="1670"/>
        <a:ext cx="1802195" cy="1081317"/>
      </dsp:txXfrm>
    </dsp:sp>
    <dsp:sp modelId="{AC08C956-4653-F043-A03F-1CDBFE8DEAAD}">
      <dsp:nvSpPr>
        <dsp:cNvPr id="0" name=""/>
        <dsp:cNvSpPr/>
      </dsp:nvSpPr>
      <dsp:spPr>
        <a:xfrm>
          <a:off x="1242539" y="1081187"/>
          <a:ext cx="2216700" cy="383904"/>
        </a:xfrm>
        <a:custGeom>
          <a:avLst/>
          <a:gdLst/>
          <a:ahLst/>
          <a:cxnLst/>
          <a:rect l="0" t="0" r="0" b="0"/>
          <a:pathLst>
            <a:path>
              <a:moveTo>
                <a:pt x="2216700" y="0"/>
              </a:moveTo>
              <a:lnTo>
                <a:pt x="2216700" y="209052"/>
              </a:lnTo>
              <a:lnTo>
                <a:pt x="0" y="209052"/>
              </a:lnTo>
              <a:lnTo>
                <a:pt x="0" y="383904"/>
              </a:lnTo>
            </a:path>
          </a:pathLst>
        </a:custGeom>
        <a:noFill/>
        <a:ln w="6350" cap="flat" cmpd="sng" algn="ctr">
          <a:solidFill>
            <a:schemeClr val="accent5">
              <a:hueOff val="184375"/>
              <a:satOff val="2093"/>
              <a:lumOff val="189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511" y="1271067"/>
        <a:ext cx="112756" cy="4145"/>
      </dsp:txXfrm>
    </dsp:sp>
    <dsp:sp modelId="{571A7DF9-ECFD-A248-B1BE-55A0EE350EA4}">
      <dsp:nvSpPr>
        <dsp:cNvPr id="0" name=""/>
        <dsp:cNvSpPr/>
      </dsp:nvSpPr>
      <dsp:spPr>
        <a:xfrm>
          <a:off x="2558141" y="1670"/>
          <a:ext cx="1802195" cy="1081317"/>
        </a:xfrm>
        <a:prstGeom prst="rect">
          <a:avLst/>
        </a:prstGeom>
        <a:solidFill>
          <a:schemeClr val="accent5">
            <a:hueOff val="158035"/>
            <a:satOff val="1794"/>
            <a:lumOff val="1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i="1" kern="1200" dirty="0"/>
            <a:t>Example: Never sit still for more than an hour</a:t>
          </a:r>
          <a:endParaRPr lang="en-US" sz="1600" kern="1200" dirty="0"/>
        </a:p>
      </dsp:txBody>
      <dsp:txXfrm>
        <a:off x="2558141" y="1670"/>
        <a:ext cx="1802195" cy="1081317"/>
      </dsp:txXfrm>
    </dsp:sp>
    <dsp:sp modelId="{F5CE4192-0907-6A47-B2AD-0F9651E5F671}">
      <dsp:nvSpPr>
        <dsp:cNvPr id="0" name=""/>
        <dsp:cNvSpPr/>
      </dsp:nvSpPr>
      <dsp:spPr>
        <a:xfrm>
          <a:off x="2141837" y="1992431"/>
          <a:ext cx="383904" cy="91440"/>
        </a:xfrm>
        <a:custGeom>
          <a:avLst/>
          <a:gdLst/>
          <a:ahLst/>
          <a:cxnLst/>
          <a:rect l="0" t="0" r="0" b="0"/>
          <a:pathLst>
            <a:path>
              <a:moveTo>
                <a:pt x="0" y="45720"/>
              </a:moveTo>
              <a:lnTo>
                <a:pt x="383904" y="45720"/>
              </a:lnTo>
            </a:path>
          </a:pathLst>
        </a:custGeom>
        <a:noFill/>
        <a:ln w="6350" cap="flat" cmpd="sng" algn="ctr">
          <a:solidFill>
            <a:schemeClr val="accent5">
              <a:hueOff val="368749"/>
              <a:satOff val="4187"/>
              <a:lumOff val="37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3426" y="2036078"/>
        <a:ext cx="20725" cy="4145"/>
      </dsp:txXfrm>
    </dsp:sp>
    <dsp:sp modelId="{B8226ED2-FF28-254E-8A04-AE21DFD4C56F}">
      <dsp:nvSpPr>
        <dsp:cNvPr id="0" name=""/>
        <dsp:cNvSpPr/>
      </dsp:nvSpPr>
      <dsp:spPr>
        <a:xfrm>
          <a:off x="341441" y="1497492"/>
          <a:ext cx="1802195" cy="1081317"/>
        </a:xfrm>
        <a:prstGeom prst="rect">
          <a:avLst/>
        </a:prstGeom>
        <a:solidFill>
          <a:schemeClr val="accent5">
            <a:hueOff val="316071"/>
            <a:satOff val="3589"/>
            <a:lumOff val="3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b="1" kern="1200"/>
            <a:t>Mental </a:t>
          </a:r>
          <a:endParaRPr lang="en-US" sz="1600" kern="1200"/>
        </a:p>
      </dsp:txBody>
      <dsp:txXfrm>
        <a:off x="341441" y="1497492"/>
        <a:ext cx="1802195" cy="1081317"/>
      </dsp:txXfrm>
    </dsp:sp>
    <dsp:sp modelId="{B4700485-3660-5843-A6A3-921D87F03929}">
      <dsp:nvSpPr>
        <dsp:cNvPr id="0" name=""/>
        <dsp:cNvSpPr/>
      </dsp:nvSpPr>
      <dsp:spPr>
        <a:xfrm>
          <a:off x="1242539" y="2577010"/>
          <a:ext cx="2216700" cy="383904"/>
        </a:xfrm>
        <a:custGeom>
          <a:avLst/>
          <a:gdLst/>
          <a:ahLst/>
          <a:cxnLst/>
          <a:rect l="0" t="0" r="0" b="0"/>
          <a:pathLst>
            <a:path>
              <a:moveTo>
                <a:pt x="2216700" y="0"/>
              </a:moveTo>
              <a:lnTo>
                <a:pt x="2216700" y="209052"/>
              </a:lnTo>
              <a:lnTo>
                <a:pt x="0" y="209052"/>
              </a:lnTo>
              <a:lnTo>
                <a:pt x="0" y="383904"/>
              </a:lnTo>
            </a:path>
          </a:pathLst>
        </a:custGeom>
        <a:noFill/>
        <a:ln w="6350" cap="flat" cmpd="sng" algn="ctr">
          <a:solidFill>
            <a:schemeClr val="accent5">
              <a:hueOff val="553124"/>
              <a:satOff val="6280"/>
              <a:lumOff val="56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511" y="2766889"/>
        <a:ext cx="112756" cy="4145"/>
      </dsp:txXfrm>
    </dsp:sp>
    <dsp:sp modelId="{840904B2-F789-974C-9A05-5823829D7FF9}">
      <dsp:nvSpPr>
        <dsp:cNvPr id="0" name=""/>
        <dsp:cNvSpPr/>
      </dsp:nvSpPr>
      <dsp:spPr>
        <a:xfrm>
          <a:off x="2558141" y="1497492"/>
          <a:ext cx="1802195" cy="1081317"/>
        </a:xfrm>
        <a:prstGeom prst="rect">
          <a:avLst/>
        </a:prstGeom>
        <a:solidFill>
          <a:schemeClr val="accent5">
            <a:hueOff val="474106"/>
            <a:satOff val="5383"/>
            <a:lumOff val="48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i="1" kern="1200"/>
            <a:t>Example: Tackle tiny goals to boost your willpower</a:t>
          </a:r>
          <a:endParaRPr lang="en-US" sz="1600" kern="1200"/>
        </a:p>
      </dsp:txBody>
      <dsp:txXfrm>
        <a:off x="2558141" y="1497492"/>
        <a:ext cx="1802195" cy="1081317"/>
      </dsp:txXfrm>
    </dsp:sp>
    <dsp:sp modelId="{F92B51DE-C87B-CA4C-9794-9C556F9C25A4}">
      <dsp:nvSpPr>
        <dsp:cNvPr id="0" name=""/>
        <dsp:cNvSpPr/>
      </dsp:nvSpPr>
      <dsp:spPr>
        <a:xfrm>
          <a:off x="2141837" y="3488253"/>
          <a:ext cx="383904" cy="91440"/>
        </a:xfrm>
        <a:custGeom>
          <a:avLst/>
          <a:gdLst/>
          <a:ahLst/>
          <a:cxnLst/>
          <a:rect l="0" t="0" r="0" b="0"/>
          <a:pathLst>
            <a:path>
              <a:moveTo>
                <a:pt x="0" y="45720"/>
              </a:moveTo>
              <a:lnTo>
                <a:pt x="383904" y="45720"/>
              </a:lnTo>
            </a:path>
          </a:pathLst>
        </a:custGeom>
        <a:noFill/>
        <a:ln w="6350" cap="flat" cmpd="sng" algn="ctr">
          <a:solidFill>
            <a:schemeClr val="accent5">
              <a:hueOff val="737499"/>
              <a:satOff val="8374"/>
              <a:lumOff val="75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3426" y="3531901"/>
        <a:ext cx="20725" cy="4145"/>
      </dsp:txXfrm>
    </dsp:sp>
    <dsp:sp modelId="{FE52DE41-2153-634E-ABB9-D6076C156CC4}">
      <dsp:nvSpPr>
        <dsp:cNvPr id="0" name=""/>
        <dsp:cNvSpPr/>
      </dsp:nvSpPr>
      <dsp:spPr>
        <a:xfrm>
          <a:off x="341441" y="2993314"/>
          <a:ext cx="1802195" cy="1081317"/>
        </a:xfrm>
        <a:prstGeom prst="rect">
          <a:avLst/>
        </a:prstGeom>
        <a:solidFill>
          <a:schemeClr val="accent5">
            <a:hueOff val="632142"/>
            <a:satOff val="7178"/>
            <a:lumOff val="64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b="1" kern="1200"/>
            <a:t>Emotional</a:t>
          </a:r>
          <a:endParaRPr lang="en-US" sz="1600" kern="1200"/>
        </a:p>
      </dsp:txBody>
      <dsp:txXfrm>
        <a:off x="341441" y="2993314"/>
        <a:ext cx="1802195" cy="1081317"/>
      </dsp:txXfrm>
    </dsp:sp>
    <dsp:sp modelId="{B594152A-231B-2141-B1F5-40DC3CAA0E73}">
      <dsp:nvSpPr>
        <dsp:cNvPr id="0" name=""/>
        <dsp:cNvSpPr/>
      </dsp:nvSpPr>
      <dsp:spPr>
        <a:xfrm>
          <a:off x="1242539" y="4072832"/>
          <a:ext cx="2216700" cy="383904"/>
        </a:xfrm>
        <a:custGeom>
          <a:avLst/>
          <a:gdLst/>
          <a:ahLst/>
          <a:cxnLst/>
          <a:rect l="0" t="0" r="0" b="0"/>
          <a:pathLst>
            <a:path>
              <a:moveTo>
                <a:pt x="2216700" y="0"/>
              </a:moveTo>
              <a:lnTo>
                <a:pt x="2216700" y="209052"/>
              </a:lnTo>
              <a:lnTo>
                <a:pt x="0" y="209052"/>
              </a:lnTo>
              <a:lnTo>
                <a:pt x="0" y="383904"/>
              </a:lnTo>
            </a:path>
          </a:pathLst>
        </a:custGeom>
        <a:noFill/>
        <a:ln w="6350" cap="flat" cmpd="sng" algn="ctr">
          <a:solidFill>
            <a:schemeClr val="accent5">
              <a:hueOff val="921873"/>
              <a:satOff val="10467"/>
              <a:lumOff val="94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4511" y="4262712"/>
        <a:ext cx="112756" cy="4145"/>
      </dsp:txXfrm>
    </dsp:sp>
    <dsp:sp modelId="{CE5B9038-9210-764C-920F-AAFF66DB4564}">
      <dsp:nvSpPr>
        <dsp:cNvPr id="0" name=""/>
        <dsp:cNvSpPr/>
      </dsp:nvSpPr>
      <dsp:spPr>
        <a:xfrm>
          <a:off x="2558141" y="2993314"/>
          <a:ext cx="1802195" cy="1081317"/>
        </a:xfrm>
        <a:prstGeom prst="rect">
          <a:avLst/>
        </a:prstGeom>
        <a:solidFill>
          <a:schemeClr val="accent5">
            <a:hueOff val="790177"/>
            <a:satOff val="8972"/>
            <a:lumOff val="8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i="1" kern="1200"/>
            <a:t>Example: Achieve the 3:1 positive emotion ratio</a:t>
          </a:r>
          <a:endParaRPr lang="en-US" sz="1600" kern="1200"/>
        </a:p>
      </dsp:txBody>
      <dsp:txXfrm>
        <a:off x="2558141" y="2993314"/>
        <a:ext cx="1802195" cy="1081317"/>
      </dsp:txXfrm>
    </dsp:sp>
    <dsp:sp modelId="{6F922495-2D84-EC48-889B-EA325DF0AA6A}">
      <dsp:nvSpPr>
        <dsp:cNvPr id="0" name=""/>
        <dsp:cNvSpPr/>
      </dsp:nvSpPr>
      <dsp:spPr>
        <a:xfrm>
          <a:off x="2141837" y="4984075"/>
          <a:ext cx="383904" cy="91440"/>
        </a:xfrm>
        <a:custGeom>
          <a:avLst/>
          <a:gdLst/>
          <a:ahLst/>
          <a:cxnLst/>
          <a:rect l="0" t="0" r="0" b="0"/>
          <a:pathLst>
            <a:path>
              <a:moveTo>
                <a:pt x="0" y="45720"/>
              </a:moveTo>
              <a:lnTo>
                <a:pt x="383904" y="45720"/>
              </a:lnTo>
            </a:path>
          </a:pathLst>
        </a:custGeom>
        <a:noFill/>
        <a:ln w="6350" cap="flat" cmpd="sng" algn="ctr">
          <a:solidFill>
            <a:schemeClr val="accent5">
              <a:hueOff val="1106248"/>
              <a:satOff val="12561"/>
              <a:lumOff val="1137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3426" y="5027723"/>
        <a:ext cx="20725" cy="4145"/>
      </dsp:txXfrm>
    </dsp:sp>
    <dsp:sp modelId="{1D315814-B897-E445-AA22-240DCAC0302B}">
      <dsp:nvSpPr>
        <dsp:cNvPr id="0" name=""/>
        <dsp:cNvSpPr/>
      </dsp:nvSpPr>
      <dsp:spPr>
        <a:xfrm>
          <a:off x="341441" y="4489137"/>
          <a:ext cx="1802195" cy="1081317"/>
        </a:xfrm>
        <a:prstGeom prst="rect">
          <a:avLst/>
        </a:prstGeom>
        <a:solidFill>
          <a:schemeClr val="accent5">
            <a:hueOff val="948213"/>
            <a:satOff val="10767"/>
            <a:lumOff val="9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b="1" kern="1200"/>
            <a:t>Social</a:t>
          </a:r>
          <a:endParaRPr lang="en-US" sz="1600" kern="1200"/>
        </a:p>
      </dsp:txBody>
      <dsp:txXfrm>
        <a:off x="341441" y="4489137"/>
        <a:ext cx="1802195" cy="1081317"/>
      </dsp:txXfrm>
    </dsp:sp>
    <dsp:sp modelId="{CEB9A1D9-D021-3142-B95E-87844CC2BA40}">
      <dsp:nvSpPr>
        <dsp:cNvPr id="0" name=""/>
        <dsp:cNvSpPr/>
      </dsp:nvSpPr>
      <dsp:spPr>
        <a:xfrm>
          <a:off x="2558141" y="4489137"/>
          <a:ext cx="1802195" cy="1081317"/>
        </a:xfrm>
        <a:prstGeom prst="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309" tIns="92696" rIns="88309" bIns="92696" numCol="1" spcCol="1270" anchor="ctr" anchorCtr="0">
          <a:noAutofit/>
        </a:bodyPr>
        <a:lstStyle/>
        <a:p>
          <a:pPr marL="0" lvl="0" indent="0" algn="ctr" defTabSz="711200">
            <a:lnSpc>
              <a:spcPct val="90000"/>
            </a:lnSpc>
            <a:spcBef>
              <a:spcPct val="0"/>
            </a:spcBef>
            <a:spcAft>
              <a:spcPct val="35000"/>
            </a:spcAft>
            <a:buNone/>
          </a:pPr>
          <a:r>
            <a:rPr lang="en-US" sz="1600" i="1" kern="1200"/>
            <a:t>Example: Reaching out to 1 person you care about everyday</a:t>
          </a:r>
          <a:endParaRPr lang="en-US" sz="1600" kern="1200"/>
        </a:p>
      </dsp:txBody>
      <dsp:txXfrm>
        <a:off x="2558141" y="4489137"/>
        <a:ext cx="1802195" cy="10813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D1D21-CA30-3C40-9E14-699372CE2C9D}"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7045F-A792-8445-8150-9F555CFB0440}" type="slidenum">
              <a:rPr lang="en-US" smtClean="0"/>
              <a:t>‹#›</a:t>
            </a:fld>
            <a:endParaRPr lang="en-US"/>
          </a:p>
        </p:txBody>
      </p:sp>
    </p:spTree>
    <p:extLst>
      <p:ext uri="{BB962C8B-B14F-4D97-AF65-F5344CB8AC3E}">
        <p14:creationId xmlns:p14="http://schemas.microsoft.com/office/powerpoint/2010/main" val="295295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ouncebackproject.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sitivepsychology.com/teaching-resilienc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biglifejournal.com/blogs/blog/top-childrens-books-resilience" TargetMode="External"/><Relationship Id="rId5" Type="http://schemas.openxmlformats.org/officeDocument/2006/relationships/hyperlink" Target="https://www.weareteachers.com/8-ways-to-help-your-students-build-resiliency/" TargetMode="External"/><Relationship Id="rId4" Type="http://schemas.openxmlformats.org/officeDocument/2006/relationships/hyperlink" Target="https://positivepsychology.com/resilience-activities-workshe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history of Bounce Back Project (see BBP Beginnings in raining manual) – started in 2015 in Wright County, MN after the loss of 2 local physicians…</a:t>
            </a:r>
          </a:p>
        </p:txBody>
      </p:sp>
      <p:sp>
        <p:nvSpPr>
          <p:cNvPr id="4" name="Slide Number Placeholder 3"/>
          <p:cNvSpPr>
            <a:spLocks noGrp="1"/>
          </p:cNvSpPr>
          <p:nvPr>
            <p:ph type="sldNum" sz="quarter" idx="5"/>
          </p:nvPr>
        </p:nvSpPr>
        <p:spPr/>
        <p:txBody>
          <a:bodyPr/>
          <a:lstStyle/>
          <a:p>
            <a:fld id="{28E7045F-A792-8445-8150-9F555CFB0440}" type="slidenum">
              <a:rPr lang="en-US" smtClean="0"/>
              <a:t>1</a:t>
            </a:fld>
            <a:endParaRPr lang="en-US"/>
          </a:p>
        </p:txBody>
      </p:sp>
    </p:spTree>
    <p:extLst>
      <p:ext uri="{BB962C8B-B14F-4D97-AF65-F5344CB8AC3E}">
        <p14:creationId xmlns:p14="http://schemas.microsoft.com/office/powerpoint/2010/main" val="25638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Well done, everyone. </a:t>
            </a:r>
            <a:r>
              <a:rPr lang="en-US" dirty="0">
                <a:effectLst/>
              </a:rPr>
              <a:t>That has just improved your physical resilience, which means that your body can withstand more stress and heal itself faster. We know from the research that the number one thing you can do to boost your physical resilience is to not sit still.  That's all it takes.  Every single second that you are not sitting still, you are actively improving the health of your heart, and your lungs and brains.</a:t>
            </a:r>
            <a:endParaRPr lang="en-US" sz="1200" kern="1200" dirty="0">
              <a:solidFill>
                <a:schemeClr val="tx1"/>
              </a:solidFill>
              <a:effectLst/>
              <a:latin typeface="+mn-lt"/>
              <a:ea typeface="+mn-ea"/>
              <a:cs typeface="+mn-cs"/>
            </a:endParaRP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t>10</a:t>
            </a:fld>
            <a:endParaRPr lang="en-US"/>
          </a:p>
        </p:txBody>
      </p:sp>
    </p:spTree>
    <p:extLst>
      <p:ext uri="{BB962C8B-B14F-4D97-AF65-F5344CB8AC3E}">
        <p14:creationId xmlns:p14="http://schemas.microsoft.com/office/powerpoint/2010/main" val="52621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done, everyone.  </a:t>
            </a:r>
            <a:r>
              <a:rPr lang="en-US" dirty="0">
                <a:effectLst/>
              </a:rPr>
              <a:t>Now that was working on your mental resilience, which means you have more mental focus, more discipline, determination and will power.  We know from the scientific research that willpower actually works like a muscle.  It gets stronger the more you exercise it.  So tackling a tiny challenge without giving up, even one as absurd as snapping your fingers exactly 30 times</a:t>
            </a:r>
            <a:r>
              <a:rPr lang="en-US" baseline="0" dirty="0">
                <a:effectLst/>
              </a:rPr>
              <a:t> is </a:t>
            </a:r>
            <a:r>
              <a:rPr lang="en-US" dirty="0">
                <a:effectLst/>
              </a:rPr>
              <a:t>actually a scientifically validated way to boost your willpower.</a:t>
            </a:r>
          </a:p>
          <a:p>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t>11</a:t>
            </a:fld>
            <a:endParaRPr lang="en-US"/>
          </a:p>
        </p:txBody>
      </p:sp>
    </p:spTree>
    <p:extLst>
      <p:ext uri="{BB962C8B-B14F-4D97-AF65-F5344CB8AC3E}">
        <p14:creationId xmlns:p14="http://schemas.microsoft.com/office/powerpoint/2010/main" val="154543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effectLst/>
            </a:endParaRPr>
          </a:p>
          <a:p>
            <a:pPr marL="228600" indent="-228600">
              <a:buAutoNum type="arabicPeriod"/>
            </a:pPr>
            <a:r>
              <a:rPr lang="en-US" sz="1200" kern="1200" dirty="0">
                <a:solidFill>
                  <a:schemeClr val="tx1"/>
                </a:solidFill>
                <a:effectLst/>
                <a:latin typeface="+mn-lt"/>
                <a:ea typeface="+mn-ea"/>
                <a:cs typeface="+mn-cs"/>
              </a:rPr>
              <a:t>All right, what we're just feeling there is</a:t>
            </a:r>
            <a:r>
              <a:rPr lang="en-US" sz="1200" kern="1200" baseline="0" dirty="0">
                <a:solidFill>
                  <a:schemeClr val="tx1"/>
                </a:solidFill>
                <a:effectLst/>
                <a:latin typeface="+mn-lt"/>
                <a:ea typeface="+mn-ea"/>
                <a:cs typeface="+mn-cs"/>
              </a:rPr>
              <a:t> working on our</a:t>
            </a:r>
            <a:r>
              <a:rPr lang="en-US" sz="1200" kern="1200" dirty="0">
                <a:solidFill>
                  <a:schemeClr val="tx1"/>
                </a:solidFill>
                <a:effectLst/>
                <a:latin typeface="+mn-lt"/>
                <a:ea typeface="+mn-ea"/>
                <a:cs typeface="+mn-cs"/>
              </a:rPr>
              <a:t> emotional resilience, which means you have the ability to provoke powerful, positive emotions like curiosity or love, which we feel when thinking about</a:t>
            </a:r>
            <a:r>
              <a:rPr lang="en-US" sz="1200" kern="1200" baseline="0" dirty="0">
                <a:solidFill>
                  <a:schemeClr val="tx1"/>
                </a:solidFill>
                <a:effectLst/>
                <a:latin typeface="+mn-lt"/>
                <a:ea typeface="+mn-ea"/>
                <a:cs typeface="+mn-cs"/>
              </a:rPr>
              <a:t> the people we love</a:t>
            </a:r>
            <a:r>
              <a:rPr lang="en-US" sz="1200" kern="1200" dirty="0">
                <a:solidFill>
                  <a:schemeClr val="tx1"/>
                </a:solidFill>
                <a:effectLst/>
                <a:latin typeface="+mn-lt"/>
                <a:ea typeface="+mn-ea"/>
                <a:cs typeface="+mn-cs"/>
              </a:rPr>
              <a:t> when you need them most.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Here's a secret from the scientific literature for you.  If you can manage to experience three positive emotions for every one negative emotion over the course of an hour, a day, a week, you dramatically improve your health and your ability to successfully tackle any problem you're facing.  And this is called the three-to-one positive emotion ratio. My</a:t>
            </a:r>
            <a:r>
              <a:rPr lang="en-US" sz="1200" kern="1200" baseline="0" dirty="0">
                <a:solidFill>
                  <a:schemeClr val="tx1"/>
                </a:solidFill>
                <a:effectLst/>
                <a:latin typeface="+mn-lt"/>
                <a:ea typeface="+mn-ea"/>
                <a:cs typeface="+mn-cs"/>
              </a:rPr>
              <a:t> favorite though is to do a Random Act of Kindness.  RAOKs actually have been shown to make you happier for 2 weeks after doing one and make the other person happy for a whole 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t>12</a:t>
            </a:fld>
            <a:endParaRPr lang="en-US"/>
          </a:p>
        </p:txBody>
      </p:sp>
    </p:spTree>
    <p:extLst>
      <p:ext uri="{BB962C8B-B14F-4D97-AF65-F5344CB8AC3E}">
        <p14:creationId xmlns:p14="http://schemas.microsoft.com/office/powerpoint/2010/main" val="344316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effectLst/>
            </a:endParaRPr>
          </a:p>
          <a:p>
            <a:pPr marL="228600" indent="-228600">
              <a:buAutoNum type="arabicPeriod"/>
            </a:pPr>
            <a:r>
              <a:rPr lang="en-US" sz="1200" kern="1200" dirty="0">
                <a:solidFill>
                  <a:schemeClr val="tx1"/>
                </a:solidFill>
                <a:effectLst/>
                <a:latin typeface="+mn-lt"/>
                <a:ea typeface="+mn-ea"/>
                <a:cs typeface="+mn-cs"/>
              </a:rPr>
              <a:t>All right, what we're just feeling there is</a:t>
            </a:r>
            <a:r>
              <a:rPr lang="en-US" sz="1200" kern="1200" baseline="0" dirty="0">
                <a:solidFill>
                  <a:schemeClr val="tx1"/>
                </a:solidFill>
                <a:effectLst/>
                <a:latin typeface="+mn-lt"/>
                <a:ea typeface="+mn-ea"/>
                <a:cs typeface="+mn-cs"/>
              </a:rPr>
              <a:t> working on our</a:t>
            </a:r>
            <a:r>
              <a:rPr lang="en-US" sz="1200" kern="1200" dirty="0">
                <a:solidFill>
                  <a:schemeClr val="tx1"/>
                </a:solidFill>
                <a:effectLst/>
                <a:latin typeface="+mn-lt"/>
                <a:ea typeface="+mn-ea"/>
                <a:cs typeface="+mn-cs"/>
              </a:rPr>
              <a:t> emotional resilience, which means you have the ability to provoke powerful, positive emotions like curiosity or love, which we feel when thinking about</a:t>
            </a:r>
            <a:r>
              <a:rPr lang="en-US" sz="1200" kern="1200" baseline="0" dirty="0">
                <a:solidFill>
                  <a:schemeClr val="tx1"/>
                </a:solidFill>
                <a:effectLst/>
                <a:latin typeface="+mn-lt"/>
                <a:ea typeface="+mn-ea"/>
                <a:cs typeface="+mn-cs"/>
              </a:rPr>
              <a:t> the people we love</a:t>
            </a:r>
            <a:r>
              <a:rPr lang="en-US" sz="1200" kern="1200" dirty="0">
                <a:solidFill>
                  <a:schemeClr val="tx1"/>
                </a:solidFill>
                <a:effectLst/>
                <a:latin typeface="+mn-lt"/>
                <a:ea typeface="+mn-ea"/>
                <a:cs typeface="+mn-cs"/>
              </a:rPr>
              <a:t> when you need them most.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Here's a secret from the scientific literature for you.  If you can manage to experience three positive emotions for every one negative emotion over the course of an hour, a day, a week, you dramatically improve your health and your ability to successfully tackle any problem you're facing.  And this is called the three-to-one positive emotion ratio. My</a:t>
            </a:r>
            <a:r>
              <a:rPr lang="en-US" sz="1200" kern="1200" baseline="0" dirty="0">
                <a:solidFill>
                  <a:schemeClr val="tx1"/>
                </a:solidFill>
                <a:effectLst/>
                <a:latin typeface="+mn-lt"/>
                <a:ea typeface="+mn-ea"/>
                <a:cs typeface="+mn-cs"/>
              </a:rPr>
              <a:t> favorite though is to do a Random Act of Kindness.  RAOKs actually have been shown to make you happier for 2 weeks after doing one and make the other person happy for a whole 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0DE2F1-69E0-474A-868B-A9179DADF3B7}" type="slidenum">
              <a:rPr lang="en-US" smtClean="0"/>
              <a:t>13</a:t>
            </a:fld>
            <a:endParaRPr lang="en-US"/>
          </a:p>
        </p:txBody>
      </p:sp>
    </p:spTree>
    <p:extLst>
      <p:ext uri="{BB962C8B-B14F-4D97-AF65-F5344CB8AC3E}">
        <p14:creationId xmlns:p14="http://schemas.microsoft.com/office/powerpoint/2010/main" val="373611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TED Talk, Jane </a:t>
            </a:r>
            <a:r>
              <a:rPr lang="en-US" dirty="0" err="1"/>
              <a:t>McGonigal</a:t>
            </a:r>
            <a:r>
              <a:rPr lang="en-US" dirty="0"/>
              <a:t> described four types of resilience. In relating these descriptions, she said that people who practice these behaviors regularly live longer than those who don’t.</a:t>
            </a:r>
          </a:p>
          <a:p>
            <a:r>
              <a:rPr lang="en-US" dirty="0"/>
              <a:t>Here are the types:</a:t>
            </a:r>
          </a:p>
          <a:p>
            <a:endParaRPr lang="en-US" dirty="0"/>
          </a:p>
          <a:p>
            <a:r>
              <a:rPr lang="en-US" b="1" dirty="0"/>
              <a:t>Physical</a:t>
            </a:r>
            <a:r>
              <a:rPr lang="en-US" dirty="0"/>
              <a:t> resilience- you are physically resilient if you don’t sit still longer than an hour at a time. You keep moving, especially when you don’t feel like it. I don’t know about you, but as I age, the temptation to sit on the couch or to nurse a pain by not moving is high. A physically resilient person works out the kinks and makes physical activity a priority.</a:t>
            </a:r>
          </a:p>
          <a:p>
            <a:endParaRPr lang="en-US" dirty="0"/>
          </a:p>
          <a:p>
            <a:r>
              <a:rPr lang="en-US" b="1" dirty="0"/>
              <a:t>Mental </a:t>
            </a:r>
            <a:r>
              <a:rPr lang="en-US" dirty="0"/>
              <a:t>resilience- you are mentally resilient if you test your brain. Do puzzles. Play board games. Try new hobbies. Read new books. Stay engaged in work. Grow a garden. In short, mentally resilient folks stay challenged.</a:t>
            </a:r>
          </a:p>
          <a:p>
            <a:endParaRPr lang="en-US" dirty="0"/>
          </a:p>
          <a:p>
            <a:r>
              <a:rPr lang="en-US" b="1" dirty="0"/>
              <a:t>Emotional </a:t>
            </a:r>
            <a:r>
              <a:rPr lang="en-US" dirty="0"/>
              <a:t>resilience-you are emotionally resilient if you engage in regular reflection on things beautiful, fanciful, visionary. Emotional resilience exercises our capability to imagine, dream, plan and create. It fortifies the soul. Emotional resilience allows us to find positive things even when circumstances stay grim.</a:t>
            </a:r>
          </a:p>
          <a:p>
            <a:endParaRPr lang="en-US" dirty="0"/>
          </a:p>
          <a:p>
            <a:r>
              <a:rPr lang="en-US" b="1" dirty="0"/>
              <a:t>Social</a:t>
            </a:r>
            <a:r>
              <a:rPr lang="en-US" dirty="0"/>
              <a:t> resilience. When you stay in touch with others socially, you are being socially resilient. Hugs and handshakes stimulate the brain. Having a friend who you look forward to visiting with and taking the initiative to stay engaged is social resilience.</a:t>
            </a:r>
          </a:p>
        </p:txBody>
      </p:sp>
      <p:sp>
        <p:nvSpPr>
          <p:cNvPr id="4" name="Slide Number Placeholder 3"/>
          <p:cNvSpPr>
            <a:spLocks noGrp="1"/>
          </p:cNvSpPr>
          <p:nvPr>
            <p:ph type="sldNum" sz="quarter" idx="10"/>
          </p:nvPr>
        </p:nvSpPr>
        <p:spPr/>
        <p:txBody>
          <a:bodyPr/>
          <a:lstStyle/>
          <a:p>
            <a:fld id="{CE0DE2F1-69E0-474A-868B-A9179DADF3B7}" type="slidenum">
              <a:rPr lang="en-US" smtClean="0"/>
              <a:t>14</a:t>
            </a:fld>
            <a:endParaRPr lang="en-US"/>
          </a:p>
        </p:txBody>
      </p:sp>
    </p:spTree>
    <p:extLst>
      <p:ext uri="{BB962C8B-B14F-4D97-AF65-F5344CB8AC3E}">
        <p14:creationId xmlns:p14="http://schemas.microsoft.com/office/powerpoint/2010/main" val="226160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17</a:t>
            </a:fld>
            <a:endParaRPr lang="en-US"/>
          </a:p>
        </p:txBody>
      </p:sp>
    </p:spTree>
    <p:extLst>
      <p:ext uri="{BB962C8B-B14F-4D97-AF65-F5344CB8AC3E}">
        <p14:creationId xmlns:p14="http://schemas.microsoft.com/office/powerpoint/2010/main" val="273952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7045F-A792-8445-8150-9F555CFB0440}" type="slidenum">
              <a:rPr lang="en-US" smtClean="0"/>
              <a:t>18</a:t>
            </a:fld>
            <a:endParaRPr lang="en-US"/>
          </a:p>
        </p:txBody>
      </p:sp>
    </p:spTree>
    <p:extLst>
      <p:ext uri="{BB962C8B-B14F-4D97-AF65-F5344CB8AC3E}">
        <p14:creationId xmlns:p14="http://schemas.microsoft.com/office/powerpoint/2010/main" val="339945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28E7045F-A792-8445-8150-9F555CFB0440}" type="slidenum">
              <a:rPr lang="en-US" smtClean="0"/>
              <a:t>2</a:t>
            </a:fld>
            <a:endParaRPr lang="en-US"/>
          </a:p>
        </p:txBody>
      </p:sp>
    </p:spTree>
    <p:extLst>
      <p:ext uri="{BB962C8B-B14F-4D97-AF65-F5344CB8AC3E}">
        <p14:creationId xmlns:p14="http://schemas.microsoft.com/office/powerpoint/2010/main" val="270430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28E7045F-A792-8445-8150-9F555CFB0440}" type="slidenum">
              <a:rPr lang="en-US" smtClean="0"/>
              <a:t>3</a:t>
            </a:fld>
            <a:endParaRPr lang="en-US"/>
          </a:p>
        </p:txBody>
      </p:sp>
    </p:spTree>
    <p:extLst>
      <p:ext uri="{BB962C8B-B14F-4D97-AF65-F5344CB8AC3E}">
        <p14:creationId xmlns:p14="http://schemas.microsoft.com/office/powerpoint/2010/main" val="138111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find out what is resilience?  </a:t>
            </a:r>
          </a:p>
        </p:txBody>
      </p:sp>
      <p:sp>
        <p:nvSpPr>
          <p:cNvPr id="4" name="Slide Number Placeholder 3"/>
          <p:cNvSpPr>
            <a:spLocks noGrp="1"/>
          </p:cNvSpPr>
          <p:nvPr>
            <p:ph type="sldNum" sz="quarter" idx="5"/>
          </p:nvPr>
        </p:nvSpPr>
        <p:spPr/>
        <p:txBody>
          <a:bodyPr/>
          <a:lstStyle/>
          <a:p>
            <a:fld id="{28E7045F-A792-8445-8150-9F555CFB0440}" type="slidenum">
              <a:rPr lang="en-US" smtClean="0"/>
              <a:t>4</a:t>
            </a:fld>
            <a:endParaRPr lang="en-US"/>
          </a:p>
        </p:txBody>
      </p:sp>
    </p:spTree>
    <p:extLst>
      <p:ext uri="{BB962C8B-B14F-4D97-AF65-F5344CB8AC3E}">
        <p14:creationId xmlns:p14="http://schemas.microsoft.com/office/powerpoint/2010/main" val="249143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like to compare this to a large rubber band that you stretch between your two hands.  You can only stretch it so far before it will finally “snap”.  Well, we as human beings are very much like the rubber band…we can only take so much before we to night “snap”!</a:t>
            </a:r>
          </a:p>
          <a:p>
            <a:endParaRPr lang="en-US" dirty="0"/>
          </a:p>
        </p:txBody>
      </p:sp>
      <p:sp>
        <p:nvSpPr>
          <p:cNvPr id="4" name="Slide Number Placeholder 3"/>
          <p:cNvSpPr>
            <a:spLocks noGrp="1"/>
          </p:cNvSpPr>
          <p:nvPr>
            <p:ph type="sldNum" sz="quarter" idx="5"/>
          </p:nvPr>
        </p:nvSpPr>
        <p:spPr/>
        <p:txBody>
          <a:bodyPr/>
          <a:lstStyle/>
          <a:p>
            <a:fld id="{28E7045F-A792-8445-8150-9F555CFB0440}" type="slidenum">
              <a:rPr lang="en-US" smtClean="0"/>
              <a:t>5</a:t>
            </a:fld>
            <a:endParaRPr lang="en-US"/>
          </a:p>
        </p:txBody>
      </p:sp>
    </p:spTree>
    <p:extLst>
      <p:ext uri="{BB962C8B-B14F-4D97-AF65-F5344CB8AC3E}">
        <p14:creationId xmlns:p14="http://schemas.microsoft.com/office/powerpoint/2010/main" val="396768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5 pillars really build the foundation of the resilience tools that BBP shares. Discuss each pillar briefly: </a:t>
            </a:r>
            <a:r>
              <a:rPr lang="en-US" dirty="0">
                <a:hlinkClick r:id="rId3"/>
              </a:rPr>
              <a:t>Bounce Back Project™ | Promoting Health Through Happiness</a:t>
            </a:r>
            <a:endParaRPr lang="en-US" dirty="0"/>
          </a:p>
          <a:p>
            <a:endParaRPr lang="en-US" dirty="0"/>
          </a:p>
        </p:txBody>
      </p:sp>
      <p:sp>
        <p:nvSpPr>
          <p:cNvPr id="4" name="Slide Number Placeholder 3"/>
          <p:cNvSpPr>
            <a:spLocks noGrp="1"/>
          </p:cNvSpPr>
          <p:nvPr>
            <p:ph type="sldNum" sz="quarter" idx="5"/>
          </p:nvPr>
        </p:nvSpPr>
        <p:spPr/>
        <p:txBody>
          <a:bodyPr/>
          <a:lstStyle/>
          <a:p>
            <a:fld id="{28E7045F-A792-8445-8150-9F555CFB0440}" type="slidenum">
              <a:rPr lang="en-US" smtClean="0"/>
              <a:t>6</a:t>
            </a:fld>
            <a:endParaRPr lang="en-US"/>
          </a:p>
        </p:txBody>
      </p:sp>
    </p:spTree>
    <p:extLst>
      <p:ext uri="{BB962C8B-B14F-4D97-AF65-F5344CB8AC3E}">
        <p14:creationId xmlns:p14="http://schemas.microsoft.com/office/powerpoint/2010/main" val="276749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best part about resilience  is that we can all learn to be better at it!  For many years, it was thought that you were either born with resilience or not.  Right?  We all know someone who handles all the bad things that happen in their lives with grace and do really well - and then there are others who cannot handle sitting at a red light too long.  Some of us are “cup half full” kind of people while others see life through the “cup half empty” kind of lens.  We can all strive to get better at learning ways to become more resilient.</a:t>
            </a:r>
          </a:p>
          <a:p>
            <a:endParaRPr lang="en-US" dirty="0"/>
          </a:p>
          <a:p>
            <a:endParaRPr lang="en-US" dirty="0"/>
          </a:p>
          <a:p>
            <a:r>
              <a:rPr lang="en-US" dirty="0"/>
              <a:t>Teaching resilience in the classroom and books for resilience:</a:t>
            </a:r>
          </a:p>
          <a:p>
            <a:r>
              <a:rPr lang="en-US" sz="1200" u="sng" kern="1200" dirty="0">
                <a:solidFill>
                  <a:schemeClr val="tx1"/>
                </a:solidFill>
                <a:effectLst/>
                <a:latin typeface="+mn-lt"/>
                <a:ea typeface="+mn-ea"/>
                <a:cs typeface="+mn-cs"/>
                <a:hlinkClick r:id="rId3"/>
              </a:rPr>
              <a:t>https://positivepsychology.com/teaching-resilience/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https://positivepsychology.com/resilience-activities-worksheets/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5"/>
              </a:rPr>
              <a:t>https://www.weareteachers.com/8-ways-to-help-your-students-build-resiliency/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6"/>
              </a:rPr>
              <a:t>https://biglifejournal.com/blogs/blog/top-childrens-books-resilience</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309973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Blog</a:t>
            </a:r>
            <a:r>
              <a:rPr lang="en-US" baseline="0" dirty="0"/>
              <a:t> by </a:t>
            </a:r>
            <a:r>
              <a:rPr lang="en-US" dirty="0"/>
              <a:t>Joshua Miles BACP Accredited Psychotherapist, listed counsellor/therapist </a:t>
            </a:r>
          </a:p>
        </p:txBody>
      </p:sp>
      <p:sp>
        <p:nvSpPr>
          <p:cNvPr id="4" name="Slide Number Placeholder 3"/>
          <p:cNvSpPr>
            <a:spLocks noGrp="1"/>
          </p:cNvSpPr>
          <p:nvPr>
            <p:ph type="sldNum" sz="quarter" idx="10"/>
          </p:nvPr>
        </p:nvSpPr>
        <p:spPr/>
        <p:txBody>
          <a:bodyPr/>
          <a:lstStyle/>
          <a:p>
            <a:fld id="{6A1ACAC2-397A-4226-8BD8-A94627A7AD62}" type="slidenum">
              <a:rPr lang="en-US" smtClean="0"/>
              <a:t>8</a:t>
            </a:fld>
            <a:endParaRPr lang="en-US"/>
          </a:p>
        </p:txBody>
      </p:sp>
    </p:spTree>
    <p:extLst>
      <p:ext uri="{BB962C8B-B14F-4D97-AF65-F5344CB8AC3E}">
        <p14:creationId xmlns:p14="http://schemas.microsoft.com/office/powerpoint/2010/main" val="399206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all do a few quick activities together that help us to gain a few extra minutes in our lives by building our resilience. (next 4 slides)</a:t>
            </a:r>
          </a:p>
          <a:p>
            <a:endParaRPr lang="en-US" dirty="0"/>
          </a:p>
          <a:p>
            <a:endParaRPr lang="en-US" dirty="0"/>
          </a:p>
          <a:p>
            <a:r>
              <a:rPr lang="en-US" dirty="0"/>
              <a:t>Source: “I’m a gamer,” said Jane McGonigal in her </a:t>
            </a:r>
            <a:r>
              <a:rPr lang="en-US" dirty="0" err="1"/>
              <a:t>TEDTalk</a:t>
            </a:r>
            <a:r>
              <a:rPr lang="en-US" dirty="0"/>
              <a:t>. “So I like to have</a:t>
            </a:r>
            <a:r>
              <a:rPr lang="en-US" baseline="0" dirty="0"/>
              <a:t> </a:t>
            </a:r>
            <a:r>
              <a:rPr lang="en-US" dirty="0"/>
              <a:t>goals, like special missions, and secret objectives,” she added. “So here’s</a:t>
            </a:r>
            <a:r>
              <a:rPr lang="en-US" baseline="0" dirty="0"/>
              <a:t> </a:t>
            </a:r>
            <a:r>
              <a:rPr lang="en-US" dirty="0"/>
              <a:t>my special mission for this talk. I’m </a:t>
            </a:r>
            <a:r>
              <a:rPr lang="en-US" dirty="0" err="1"/>
              <a:t>gonna</a:t>
            </a:r>
            <a:r>
              <a:rPr lang="en-US" dirty="0"/>
              <a:t> try to increase the life span of</a:t>
            </a:r>
            <a:r>
              <a:rPr lang="en-US" baseline="0" dirty="0"/>
              <a:t> </a:t>
            </a:r>
            <a:r>
              <a:rPr lang="en-US" dirty="0"/>
              <a:t>every reasonable person in this room by 7 1/2 minutes.” Jane </a:t>
            </a:r>
            <a:r>
              <a:rPr lang="en-US" dirty="0" err="1"/>
              <a:t>McGonigal</a:t>
            </a:r>
            <a:r>
              <a:rPr lang="en-US" dirty="0"/>
              <a:t>, is a</a:t>
            </a:r>
            <a:r>
              <a:rPr lang="en-US" baseline="0" dirty="0"/>
              <a:t> </a:t>
            </a:r>
            <a:r>
              <a:rPr lang="en-US" dirty="0"/>
              <a:t>game designer, has a Ph.D. from Berkeley, author of </a:t>
            </a:r>
            <a:r>
              <a:rPr lang="en-US" i="1" dirty="0"/>
              <a:t>Reality is Broken</a:t>
            </a:r>
            <a:r>
              <a:rPr lang="en-US" dirty="0"/>
              <a:t>, and</a:t>
            </a:r>
            <a:r>
              <a:rPr lang="en-US" baseline="0" dirty="0"/>
              <a:t> </a:t>
            </a:r>
            <a:r>
              <a:rPr lang="en-US" dirty="0"/>
              <a:t>has researched the psychology of games for over a decade. She makes a bold</a:t>
            </a:r>
            <a:br>
              <a:rPr lang="en-US" dirty="0"/>
            </a:br>
            <a:r>
              <a:rPr lang="en-US" dirty="0"/>
              <a:t>statement on the TED stage in her talk, “The game that can give you 10 extra</a:t>
            </a:r>
            <a:r>
              <a:rPr lang="en-US" baseline="0" dirty="0"/>
              <a:t> </a:t>
            </a:r>
            <a:r>
              <a:rPr lang="en-US" dirty="0"/>
              <a:t>years of life.”</a:t>
            </a:r>
          </a:p>
          <a:p>
            <a:endParaRPr lang="en-US" dirty="0"/>
          </a:p>
          <a:p>
            <a:r>
              <a:rPr lang="en-US" dirty="0"/>
              <a:t>In an audacious move by </a:t>
            </a:r>
            <a:r>
              <a:rPr lang="en-US" dirty="0" err="1"/>
              <a:t>McGonigal</a:t>
            </a:r>
            <a:r>
              <a:rPr lang="en-US" dirty="0"/>
              <a:t> claiming to increase the lifespan of her</a:t>
            </a:r>
            <a:r>
              <a:rPr lang="en-US" baseline="0" dirty="0"/>
              <a:t> </a:t>
            </a:r>
            <a:r>
              <a:rPr lang="en-US" dirty="0"/>
              <a:t>audience, </a:t>
            </a:r>
            <a:r>
              <a:rPr lang="en-US" dirty="0" err="1"/>
              <a:t>McGonigal</a:t>
            </a:r>
            <a:r>
              <a:rPr lang="en-US" dirty="0"/>
              <a:t> , for demonstration purposes, gave the audience simple</a:t>
            </a:r>
            <a:r>
              <a:rPr lang="en-US" baseline="0" dirty="0"/>
              <a:t> </a:t>
            </a:r>
            <a:r>
              <a:rPr lang="en-US" dirty="0"/>
              <a:t>challenges to boost four types of resilience — physical, mental, emotional</a:t>
            </a:r>
            <a:r>
              <a:rPr lang="en-US" baseline="0" dirty="0"/>
              <a:t> </a:t>
            </a:r>
            <a:r>
              <a:rPr lang="en-US" dirty="0"/>
              <a:t>and social; which in turn will add 7 1/2 minutes to their life, she said.</a:t>
            </a:r>
            <a:r>
              <a:rPr lang="en-US" baseline="0" dirty="0"/>
              <a:t> </a:t>
            </a:r>
            <a:r>
              <a:rPr lang="en-US" dirty="0"/>
              <a:t>And </a:t>
            </a:r>
            <a:r>
              <a:rPr lang="en-US" dirty="0" err="1"/>
              <a:t>McGonigal</a:t>
            </a:r>
            <a:r>
              <a:rPr lang="en-US" dirty="0"/>
              <a:t> concludes that “people who regularly boost these four types of</a:t>
            </a:r>
            <a:r>
              <a:rPr lang="en-US" baseline="0" dirty="0"/>
              <a:t> </a:t>
            </a:r>
            <a:r>
              <a:rPr lang="en-US" dirty="0"/>
              <a:t>resilience — physical, mental, emotional, and social live 10 years longer</a:t>
            </a:r>
            <a:r>
              <a:rPr lang="en-US" baseline="0" dirty="0"/>
              <a:t> </a:t>
            </a:r>
            <a:r>
              <a:rPr lang="en-US" dirty="0"/>
              <a:t>than everyone else.”</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50201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1BB4A-F57C-9D46-8076-64D67B4BB5DC}"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12061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1BB4A-F57C-9D46-8076-64D67B4BB5DC}"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87977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1BB4A-F57C-9D46-8076-64D67B4BB5DC}"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216590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a:xfrm>
            <a:off x="1125459" y="329308"/>
            <a:ext cx="3392144" cy="309201"/>
          </a:xfrm>
        </p:spPr>
        <p:txBody>
          <a:bodyPr/>
          <a:lstStyle/>
          <a:p>
            <a:endParaRPr lang="en-US"/>
          </a:p>
        </p:txBody>
      </p:sp>
      <p:sp>
        <p:nvSpPr>
          <p:cNvPr id="6" name="Slide Number Placeholder 5"/>
          <p:cNvSpPr>
            <a:spLocks noGrp="1"/>
          </p:cNvSpPr>
          <p:nvPr>
            <p:ph type="sldNum" sz="quarter" idx="12"/>
          </p:nvPr>
        </p:nvSpPr>
        <p:spPr>
          <a:xfrm>
            <a:off x="6886200" y="131730"/>
            <a:ext cx="802005" cy="503578"/>
          </a:xfrm>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0758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9606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6401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70193-D7BB-3742-A955-1A472A44616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77590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70193-D7BB-3742-A955-1A472A44616A}"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DA614-D821-B041-A064-13BD53791746}"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219911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70193-D7BB-3742-A955-1A472A44616A}"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DA614-D821-B041-A064-13BD53791746}"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26626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70193-D7BB-3742-A955-1A472A44616A}"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DA614-D821-B041-A064-13BD53791746}" type="slidenum">
              <a:rPr lang="en-US" smtClean="0"/>
              <a:t>‹#›</a:t>
            </a:fld>
            <a:endParaRPr lang="en-US"/>
          </a:p>
        </p:txBody>
      </p:sp>
    </p:spTree>
    <p:extLst>
      <p:ext uri="{BB962C8B-B14F-4D97-AF65-F5344CB8AC3E}">
        <p14:creationId xmlns:p14="http://schemas.microsoft.com/office/powerpoint/2010/main" val="3507770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FC70193-D7BB-3742-A955-1A472A44616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97050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1BB4A-F57C-9D46-8076-64D67B4BB5DC}"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114245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7FC70193-D7BB-3742-A955-1A472A44616A}" type="datetimeFigureOut">
              <a:rPr lang="en-US" smtClean="0"/>
              <a:t>8/3/2021</a:t>
            </a:fld>
            <a:endParaRPr lang="en-US"/>
          </a:p>
        </p:txBody>
      </p:sp>
      <p:sp>
        <p:nvSpPr>
          <p:cNvPr id="6" name="Footer Placeholder 5"/>
          <p:cNvSpPr>
            <a:spLocks noGrp="1"/>
          </p:cNvSpPr>
          <p:nvPr>
            <p:ph type="ftr" sz="quarter" idx="11"/>
          </p:nvPr>
        </p:nvSpPr>
        <p:spPr>
          <a:xfrm>
            <a:off x="1125459" y="318641"/>
            <a:ext cx="2601032" cy="320931"/>
          </a:xfrm>
        </p:spPr>
        <p:txBody>
          <a:bodyPr/>
          <a:lstStyle/>
          <a:p>
            <a:endParaRPr lang="en-US"/>
          </a:p>
        </p:txBody>
      </p:sp>
      <p:sp>
        <p:nvSpPr>
          <p:cNvPr id="7" name="Slide Number Placeholder 6"/>
          <p:cNvSpPr>
            <a:spLocks noGrp="1"/>
          </p:cNvSpPr>
          <p:nvPr>
            <p:ph type="sldNum" sz="quarter" idx="12"/>
          </p:nvPr>
        </p:nvSpPr>
        <p:spPr>
          <a:xfrm>
            <a:off x="3726491" y="131730"/>
            <a:ext cx="795746" cy="503578"/>
          </a:xfrm>
        </p:spPr>
        <p:txBody>
          <a:bodyPr/>
          <a:lstStyle/>
          <a:p>
            <a:fld id="{EB9DA614-D821-B041-A064-13BD53791746}"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683910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8187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70193-D7BB-3742-A955-1A472A44616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DA614-D821-B041-A064-13BD53791746}"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231778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1BB4A-F57C-9D46-8076-64D67B4BB5DC}"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11488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1BB4A-F57C-9D46-8076-64D67B4BB5DC}"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305157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1BB4A-F57C-9D46-8076-64D67B4BB5DC}"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185934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1BB4A-F57C-9D46-8076-64D67B4BB5DC}"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11536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1BB4A-F57C-9D46-8076-64D67B4BB5DC}"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159813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71BB4A-F57C-9D46-8076-64D67B4BB5DC}"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4368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71BB4A-F57C-9D46-8076-64D67B4BB5DC}"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5FD1D-5755-7445-972E-E48E625B85DB}" type="slidenum">
              <a:rPr lang="en-US" smtClean="0"/>
              <a:t>‹#›</a:t>
            </a:fld>
            <a:endParaRPr lang="en-US"/>
          </a:p>
        </p:txBody>
      </p:sp>
    </p:spTree>
    <p:extLst>
      <p:ext uri="{BB962C8B-B14F-4D97-AF65-F5344CB8AC3E}">
        <p14:creationId xmlns:p14="http://schemas.microsoft.com/office/powerpoint/2010/main" val="41190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1BB4A-F57C-9D46-8076-64D67B4BB5DC}" type="datetimeFigureOut">
              <a:rPr lang="en-US" smtClean="0"/>
              <a:t>8/3/2021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5FD1D-5755-7445-972E-E48E625B85DB}" type="slidenum">
              <a:rPr lang="en-US" smtClean="0"/>
              <a:t>‹#›</a:t>
            </a:fld>
            <a:endParaRPr lang="en-US"/>
          </a:p>
        </p:txBody>
      </p:sp>
    </p:spTree>
    <p:extLst>
      <p:ext uri="{BB962C8B-B14F-4D97-AF65-F5344CB8AC3E}">
        <p14:creationId xmlns:p14="http://schemas.microsoft.com/office/powerpoint/2010/main" val="546070420"/>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7FC70193-D7BB-3742-A955-1A472A44616A}" type="datetimeFigureOut">
              <a:rPr lang="en-US" smtClean="0"/>
              <a:t>8/3/2021</a:t>
            </a:fld>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EB9DA614-D821-B041-A064-13BD53791746}" type="slidenum">
              <a:rPr lang="en-US" smtClean="0"/>
              <a:t>‹#›</a:t>
            </a:fld>
            <a:endParaRPr lang="en-US"/>
          </a:p>
        </p:txBody>
      </p:sp>
    </p:spTree>
    <p:extLst>
      <p:ext uri="{BB962C8B-B14F-4D97-AF65-F5344CB8AC3E}">
        <p14:creationId xmlns:p14="http://schemas.microsoft.com/office/powerpoint/2010/main" val="832284733"/>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bouncebackprojec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22136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BA8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dirty="0">
                <a:solidFill>
                  <a:srgbClr val="FFFFFF"/>
                </a:solidFill>
              </a:rPr>
              <a:t>Physical Resilience</a:t>
            </a:r>
          </a:p>
        </p:txBody>
      </p:sp>
      <p:pic>
        <p:nvPicPr>
          <p:cNvPr id="6" name="Picture 5" descr="A picture containing person, skating, ground, riding&#10;&#10;Description automatically generated">
            <a:extLst>
              <a:ext uri="{FF2B5EF4-FFF2-40B4-BE49-F238E27FC236}">
                <a16:creationId xmlns:a16="http://schemas.microsoft.com/office/drawing/2014/main" id="{860BA986-56B4-6140-8FFA-3CA253316CC2}"/>
              </a:ext>
            </a:extLst>
          </p:cNvPr>
          <p:cNvPicPr>
            <a:picLocks noChangeAspect="1"/>
          </p:cNvPicPr>
          <p:nvPr/>
        </p:nvPicPr>
        <p:blipFill rotWithShape="1">
          <a:blip r:embed="rId3"/>
          <a:srcRect l="6227" r="7740" b="-3"/>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buNone/>
            </a:pPr>
            <a:r>
              <a:rPr lang="en-US" sz="2000" dirty="0">
                <a:solidFill>
                  <a:srgbClr val="FFFFFF"/>
                </a:solidFill>
              </a:rPr>
              <a:t>1. Stand up and take ten steps in place</a:t>
            </a:r>
          </a:p>
          <a:p>
            <a:pPr marL="0" indent="0">
              <a:buNone/>
            </a:pPr>
            <a:endParaRPr lang="en-US" sz="1700" dirty="0">
              <a:solidFill>
                <a:srgbClr val="FFFFFF"/>
              </a:solidFill>
            </a:endParaRPr>
          </a:p>
        </p:txBody>
      </p:sp>
      <p:pic>
        <p:nvPicPr>
          <p:cNvPr id="5" name="Picture 4">
            <a:extLst>
              <a:ext uri="{FF2B5EF4-FFF2-40B4-BE49-F238E27FC236}">
                <a16:creationId xmlns:a16="http://schemas.microsoft.com/office/drawing/2014/main" id="{4681F038-4278-2C4F-A3E6-977901E04533}"/>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9767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4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dirty="0">
                <a:solidFill>
                  <a:srgbClr val="FFFFFF"/>
                </a:solidFill>
              </a:rPr>
              <a:t>Mental Resilience</a:t>
            </a:r>
          </a:p>
        </p:txBody>
      </p:sp>
      <p:pic>
        <p:nvPicPr>
          <p:cNvPr id="6" name="Picture 5" descr="A close up of a logo&#10;&#10;Description automatically generated">
            <a:extLst>
              <a:ext uri="{FF2B5EF4-FFF2-40B4-BE49-F238E27FC236}">
                <a16:creationId xmlns:a16="http://schemas.microsoft.com/office/drawing/2014/main" id="{F4A1FE54-3753-B947-A4DE-ECBAF7829C50}"/>
              </a:ext>
            </a:extLst>
          </p:cNvPr>
          <p:cNvPicPr>
            <a:picLocks noChangeAspect="1"/>
          </p:cNvPicPr>
          <p:nvPr/>
        </p:nvPicPr>
        <p:blipFill rotWithShape="1">
          <a:blip r:embed="rId3"/>
          <a:srcRect l="4437" r="9530" b="-3"/>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buNone/>
            </a:pPr>
            <a:r>
              <a:rPr lang="en-US" sz="2000" dirty="0">
                <a:solidFill>
                  <a:srgbClr val="FFFFFF"/>
                </a:solidFill>
              </a:rPr>
              <a:t>2. Snap your fingers EXACTLY 30 times</a:t>
            </a:r>
          </a:p>
          <a:p>
            <a:endParaRPr lang="en-US" sz="1700" dirty="0">
              <a:solidFill>
                <a:srgbClr val="FFFFFF"/>
              </a:solidFill>
            </a:endParaRPr>
          </a:p>
        </p:txBody>
      </p:sp>
      <p:pic>
        <p:nvPicPr>
          <p:cNvPr id="5" name="Picture 4">
            <a:extLst>
              <a:ext uri="{FF2B5EF4-FFF2-40B4-BE49-F238E27FC236}">
                <a16:creationId xmlns:a16="http://schemas.microsoft.com/office/drawing/2014/main" id="{74471087-EAF2-8B48-9D39-362CE353CE85}"/>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90247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26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dirty="0">
                <a:solidFill>
                  <a:srgbClr val="FFFFFF"/>
                </a:solidFill>
              </a:rPr>
              <a:t>Emotional Resilience</a:t>
            </a:r>
          </a:p>
        </p:txBody>
      </p:sp>
      <p:pic>
        <p:nvPicPr>
          <p:cNvPr id="7" name="Picture 6" descr="A cat sitting on a white surface&#10;&#10;Description automatically generated">
            <a:extLst>
              <a:ext uri="{FF2B5EF4-FFF2-40B4-BE49-F238E27FC236}">
                <a16:creationId xmlns:a16="http://schemas.microsoft.com/office/drawing/2014/main" id="{33B5E269-DDF9-8A49-AAE4-21611E576AD0}"/>
              </a:ext>
            </a:extLst>
          </p:cNvPr>
          <p:cNvPicPr>
            <a:picLocks noChangeAspect="1"/>
          </p:cNvPicPr>
          <p:nvPr/>
        </p:nvPicPr>
        <p:blipFill rotWithShape="1">
          <a:blip r:embed="rId3"/>
          <a:srcRect l="4328" r="9963" b="-2"/>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84985" y="917725"/>
            <a:ext cx="2778369" cy="4852362"/>
          </a:xfrm>
        </p:spPr>
        <p:txBody>
          <a:bodyPr anchor="ctr">
            <a:normAutofit/>
          </a:bodyPr>
          <a:lstStyle/>
          <a:p>
            <a:pPr marL="0" indent="0">
              <a:buNone/>
            </a:pPr>
            <a:r>
              <a:rPr lang="en-US" sz="2000" dirty="0">
                <a:solidFill>
                  <a:srgbClr val="FFFFFF"/>
                </a:solidFill>
              </a:rPr>
              <a:t>3. Close your eyes and remember a truly happy time in your life… seeing your baby for the very first time, meeting your spouse, a concert or movie, time spent friends …</a:t>
            </a:r>
          </a:p>
        </p:txBody>
      </p:sp>
      <p:pic>
        <p:nvPicPr>
          <p:cNvPr id="5" name="Picture 4">
            <a:extLst>
              <a:ext uri="{FF2B5EF4-FFF2-40B4-BE49-F238E27FC236}">
                <a16:creationId xmlns:a16="http://schemas.microsoft.com/office/drawing/2014/main" id="{DE57477C-A228-7D45-B96A-B8023AC5EB25}"/>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17702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A7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b="1" dirty="0">
                <a:solidFill>
                  <a:srgbClr val="FFFFFF"/>
                </a:solidFill>
              </a:rPr>
              <a:t>Social Resilience</a:t>
            </a:r>
          </a:p>
        </p:txBody>
      </p:sp>
      <p:pic>
        <p:nvPicPr>
          <p:cNvPr id="8" name="Picture 7" descr="A picture containing person, indoor, wall, table&#10;&#10;Description automatically generated">
            <a:extLst>
              <a:ext uri="{FF2B5EF4-FFF2-40B4-BE49-F238E27FC236}">
                <a16:creationId xmlns:a16="http://schemas.microsoft.com/office/drawing/2014/main" id="{CD1F8119-5956-F24F-B201-78D42CC43996}"/>
              </a:ext>
            </a:extLst>
          </p:cNvPr>
          <p:cNvPicPr>
            <a:picLocks noChangeAspect="1"/>
          </p:cNvPicPr>
          <p:nvPr/>
        </p:nvPicPr>
        <p:blipFill rotWithShape="1">
          <a:blip r:embed="rId3"/>
          <a:srcRect l="11714" r="2254" b="-3"/>
          <a:stretch/>
        </p:blipFill>
        <p:spPr>
          <a:xfrm>
            <a:off x="245660" y="321733"/>
            <a:ext cx="5293729" cy="4107392"/>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pPr marL="0" indent="0">
              <a:buNone/>
            </a:pPr>
            <a:r>
              <a:rPr lang="en-US" sz="2000" dirty="0">
                <a:solidFill>
                  <a:schemeClr val="bg1"/>
                </a:solidFill>
              </a:rPr>
              <a:t>4. Look someone in the eye and shake their hand for six seconds</a:t>
            </a:r>
          </a:p>
        </p:txBody>
      </p:sp>
      <p:pic>
        <p:nvPicPr>
          <p:cNvPr id="5" name="Picture 4">
            <a:extLst>
              <a:ext uri="{FF2B5EF4-FFF2-40B4-BE49-F238E27FC236}">
                <a16:creationId xmlns:a16="http://schemas.microsoft.com/office/drawing/2014/main" id="{DE57477C-A228-7D45-B96A-B8023AC5EB25}"/>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49240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458" y="712269"/>
            <a:ext cx="2492942" cy="5502264"/>
          </a:xfrm>
        </p:spPr>
        <p:txBody>
          <a:bodyPr>
            <a:normAutofit/>
          </a:bodyPr>
          <a:lstStyle/>
          <a:p>
            <a:r>
              <a:rPr lang="en-US" b="1" dirty="0">
                <a:solidFill>
                  <a:srgbClr val="FFFFFF"/>
                </a:solidFill>
              </a:rPr>
              <a:t>Resilience helps you live longer! </a:t>
            </a:r>
          </a:p>
        </p:txBody>
      </p:sp>
      <p:cxnSp>
        <p:nvCxnSpPr>
          <p:cNvPr id="68" name="Straight Connector 6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FFC0EE-7599-8A48-97C0-07553D006243}"/>
              </a:ext>
            </a:extLst>
          </p:cNvPr>
          <p:cNvPicPr>
            <a:picLocks noChangeAspect="1"/>
          </p:cNvPicPr>
          <p:nvPr/>
        </p:nvPicPr>
        <p:blipFill>
          <a:blip r:embed="rId3"/>
          <a:stretch>
            <a:fillRect/>
          </a:stretch>
        </p:blipFill>
        <p:spPr>
          <a:xfrm>
            <a:off x="8406580" y="6072878"/>
            <a:ext cx="497020" cy="586804"/>
          </a:xfrm>
          <a:prstGeom prst="rect">
            <a:avLst/>
          </a:prstGeom>
        </p:spPr>
      </p:pic>
      <p:graphicFrame>
        <p:nvGraphicFramePr>
          <p:cNvPr id="58" name="Content Placeholder 2">
            <a:extLst>
              <a:ext uri="{FF2B5EF4-FFF2-40B4-BE49-F238E27FC236}">
                <a16:creationId xmlns:a16="http://schemas.microsoft.com/office/drawing/2014/main" id="{062B3469-0C28-4B4A-B0CB-DF8345CF85D2}"/>
              </a:ext>
            </a:extLst>
          </p:cNvPr>
          <p:cNvGraphicFramePr>
            <a:graphicFrameLocks noGrp="1"/>
          </p:cNvGraphicFramePr>
          <p:nvPr>
            <p:ph idx="1"/>
            <p:extLst>
              <p:ext uri="{D42A27DB-BD31-4B8C-83A1-F6EECF244321}">
                <p14:modId xmlns:p14="http://schemas.microsoft.com/office/powerpoint/2010/main" val="593040056"/>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32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58" r="141"/>
          <a:stretch/>
        </p:blipFill>
        <p:spPr>
          <a:xfrm>
            <a:off x="20" y="10"/>
            <a:ext cx="9143980" cy="6857990"/>
          </a:xfrm>
          <a:prstGeom prst="rect">
            <a:avLst/>
          </a:prstGeom>
        </p:spPr>
      </p:pic>
      <p:pic>
        <p:nvPicPr>
          <p:cNvPr id="4" name="Picture 3">
            <a:extLst>
              <a:ext uri="{FF2B5EF4-FFF2-40B4-BE49-F238E27FC236}">
                <a16:creationId xmlns:a16="http://schemas.microsoft.com/office/drawing/2014/main" id="{89AF76E5-F728-8E41-88E9-23E2847E18CF}"/>
              </a:ext>
            </a:extLst>
          </p:cNvPr>
          <p:cNvPicPr>
            <a:picLocks noChangeAspect="1"/>
          </p:cNvPicPr>
          <p:nvPr/>
        </p:nvPicPr>
        <p:blipFill>
          <a:blip r:embed="rId3"/>
          <a:stretch>
            <a:fillRect/>
          </a:stretch>
        </p:blipFill>
        <p:spPr>
          <a:xfrm>
            <a:off x="8377083" y="5394453"/>
            <a:ext cx="497020" cy="586804"/>
          </a:xfrm>
          <a:prstGeom prst="rect">
            <a:avLst/>
          </a:prstGeom>
        </p:spPr>
      </p:pic>
    </p:spTree>
    <p:extLst>
      <p:ext uri="{BB962C8B-B14F-4D97-AF65-F5344CB8AC3E}">
        <p14:creationId xmlns:p14="http://schemas.microsoft.com/office/powerpoint/2010/main" val="184830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9144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637262" y="1240076"/>
            <a:ext cx="2083048" cy="4584527"/>
          </a:xfrm>
        </p:spPr>
        <p:txBody>
          <a:bodyPr>
            <a:normAutofit/>
          </a:bodyPr>
          <a:lstStyle/>
          <a:p>
            <a:r>
              <a:rPr lang="en-US" sz="3000">
                <a:solidFill>
                  <a:srgbClr val="FFFFFF"/>
                </a:solidFill>
              </a:rPr>
              <a:t>Ways To Build Your Resilience</a:t>
            </a:r>
          </a:p>
        </p:txBody>
      </p:sp>
      <p:sp>
        <p:nvSpPr>
          <p:cNvPr id="3" name="Content Placeholder 2"/>
          <p:cNvSpPr>
            <a:spLocks noGrp="1"/>
          </p:cNvSpPr>
          <p:nvPr>
            <p:ph idx="1"/>
          </p:nvPr>
        </p:nvSpPr>
        <p:spPr>
          <a:xfrm>
            <a:off x="3529195" y="1240077"/>
            <a:ext cx="4526120" cy="4916465"/>
          </a:xfrm>
        </p:spPr>
        <p:txBody>
          <a:bodyPr anchor="t">
            <a:normAutofit/>
          </a:bodyPr>
          <a:lstStyle/>
          <a:p>
            <a:r>
              <a:rPr lang="en-US"/>
              <a:t>Show up as your real self</a:t>
            </a:r>
          </a:p>
          <a:p>
            <a:r>
              <a:rPr lang="en-US"/>
              <a:t>Develop quality relationships </a:t>
            </a:r>
          </a:p>
          <a:p>
            <a:r>
              <a:rPr lang="en-US"/>
              <a:t>Spend face-to-face time with loved ones</a:t>
            </a:r>
          </a:p>
          <a:p>
            <a:r>
              <a:rPr lang="en-US"/>
              <a:t>Practice gratitude daily</a:t>
            </a:r>
          </a:p>
          <a:p>
            <a:r>
              <a:rPr lang="en-US"/>
              <a:t>Gain perspective by stepping out of your own box</a:t>
            </a:r>
          </a:p>
        </p:txBody>
      </p:sp>
      <p:pic>
        <p:nvPicPr>
          <p:cNvPr id="7" name="Picture 6">
            <a:extLst>
              <a:ext uri="{FF2B5EF4-FFF2-40B4-BE49-F238E27FC236}">
                <a16:creationId xmlns:a16="http://schemas.microsoft.com/office/drawing/2014/main" id="{B1EAE0FE-54D3-3444-A340-3E87482E89D4}"/>
              </a:ext>
            </a:extLst>
          </p:cNvPr>
          <p:cNvPicPr>
            <a:picLocks noChangeAspect="1"/>
          </p:cNvPicPr>
          <p:nvPr/>
        </p:nvPicPr>
        <p:blipFill>
          <a:blip r:embed="rId2"/>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5789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0468" y="1547445"/>
            <a:ext cx="7465832" cy="3873041"/>
          </a:xfrm>
          <a:noFill/>
          <a:ln>
            <a:noFill/>
          </a:ln>
        </p:spPr>
        <p:txBody>
          <a:bodyPr vert="horz" lIns="91440" tIns="45720" rIns="91440" bIns="45720" rtlCol="0" anchor="ctr">
            <a:normAutofit fontScale="90000"/>
          </a:bodyPr>
          <a:lstStyle/>
          <a:p>
            <a:pPr lvl="0" algn="ctr"/>
            <a:r>
              <a:rPr lang="en-US" sz="2400" b="1" dirty="0">
                <a:solidFill>
                  <a:schemeClr val="bg1"/>
                </a:solidFill>
              </a:rPr>
              <a:t>Want to Become Part of the Movement?</a:t>
            </a:r>
            <a:br>
              <a:rPr lang="en-US" sz="2400" b="1" dirty="0">
                <a:solidFill>
                  <a:schemeClr val="bg1"/>
                </a:solidFill>
              </a:rPr>
            </a:br>
            <a:br>
              <a:rPr lang="en-US" sz="2400" dirty="0">
                <a:solidFill>
                  <a:schemeClr val="bg1"/>
                </a:solidFill>
              </a:rPr>
            </a:br>
            <a:r>
              <a:rPr lang="en-US" sz="2400" dirty="0">
                <a:solidFill>
                  <a:schemeClr val="bg1"/>
                </a:solidFill>
              </a:rPr>
              <a:t>Text </a:t>
            </a:r>
            <a:r>
              <a:rPr lang="en-US" sz="2400" dirty="0" err="1">
                <a:solidFill>
                  <a:schemeClr val="bg1"/>
                </a:solidFill>
              </a:rPr>
              <a:t>bounceback</a:t>
            </a:r>
            <a:r>
              <a:rPr lang="en-US" sz="2400" dirty="0">
                <a:solidFill>
                  <a:schemeClr val="bg1"/>
                </a:solidFill>
              </a:rPr>
              <a:t> to: 833-956-0928</a:t>
            </a:r>
            <a:br>
              <a:rPr lang="en-US" sz="2400" dirty="0">
                <a:solidFill>
                  <a:schemeClr val="bg1"/>
                </a:solidFill>
              </a:rPr>
            </a:br>
            <a:br>
              <a:rPr lang="en-US" sz="2400" dirty="0">
                <a:solidFill>
                  <a:schemeClr val="bg1"/>
                </a:solidFill>
              </a:rPr>
            </a:br>
            <a:r>
              <a:rPr lang="en-US" sz="2400" dirty="0">
                <a:solidFill>
                  <a:schemeClr val="bg1"/>
                </a:solidFill>
              </a:rPr>
              <a:t>Like us on Facebook: </a:t>
            </a:r>
            <a:br>
              <a:rPr lang="en-US" sz="2400" dirty="0">
                <a:solidFill>
                  <a:schemeClr val="bg1"/>
                </a:solidFill>
              </a:rPr>
            </a:br>
            <a:r>
              <a:rPr lang="en-US" sz="2400" dirty="0">
                <a:solidFill>
                  <a:schemeClr val="bg1"/>
                </a:solidFill>
              </a:rPr>
              <a:t>Bounce Back Project</a:t>
            </a:r>
            <a:br>
              <a:rPr lang="en-US" sz="2400" dirty="0">
                <a:solidFill>
                  <a:schemeClr val="bg1"/>
                </a:solidFill>
              </a:rPr>
            </a:br>
            <a:br>
              <a:rPr lang="en-US" sz="2400" dirty="0">
                <a:solidFill>
                  <a:schemeClr val="bg1"/>
                </a:solidFill>
              </a:rPr>
            </a:br>
            <a:r>
              <a:rPr lang="en-US" sz="2400" dirty="0">
                <a:solidFill>
                  <a:schemeClr val="bg1"/>
                </a:solidFill>
              </a:rPr>
              <a:t>Check out our web pages:</a:t>
            </a:r>
            <a:br>
              <a:rPr lang="en-US" sz="2400" dirty="0">
                <a:solidFill>
                  <a:schemeClr val="bg1"/>
                </a:solidFill>
              </a:rPr>
            </a:br>
            <a:r>
              <a:rPr lang="en-US" sz="2400" u="sng" dirty="0">
                <a:solidFill>
                  <a:schemeClr val="bg1"/>
                </a:solidFill>
                <a:hlinkClick r:id="rId3">
                  <a:extLst>
                    <a:ext uri="{A12FA001-AC4F-418D-AE19-62706E023703}">
                      <ahyp:hlinkClr xmlns:ahyp="http://schemas.microsoft.com/office/drawing/2018/hyperlinkcolor" val="tx"/>
                    </a:ext>
                  </a:extLst>
                </a:hlinkClick>
              </a:rPr>
              <a:t>www.bouncebackproject.org</a:t>
            </a:r>
            <a:br>
              <a:rPr lang="en-US" sz="2400" u="sng" dirty="0">
                <a:solidFill>
                  <a:schemeClr val="bg1"/>
                </a:solidFill>
              </a:rPr>
            </a:br>
            <a:br>
              <a:rPr lang="en-US" sz="2400" u="sng" dirty="0">
                <a:solidFill>
                  <a:schemeClr val="bg1"/>
                </a:solidFill>
              </a:rPr>
            </a:br>
            <a:r>
              <a:rPr lang="en-US" sz="2400" dirty="0">
                <a:solidFill>
                  <a:schemeClr val="bg1"/>
                </a:solidFill>
              </a:rPr>
              <a:t>Sign up for newsletter:</a:t>
            </a:r>
            <a:br>
              <a:rPr lang="en-US" sz="2400" u="sng" dirty="0">
                <a:solidFill>
                  <a:schemeClr val="bg1"/>
                </a:solidFill>
              </a:rPr>
            </a:br>
            <a:r>
              <a:rPr lang="en-US" sz="2400" u="sng" dirty="0">
                <a:solidFill>
                  <a:schemeClr val="bg1"/>
                </a:solidFill>
              </a:rPr>
              <a:t>https://</a:t>
            </a:r>
            <a:r>
              <a:rPr lang="en-US" sz="2400" u="sng" dirty="0" err="1">
                <a:solidFill>
                  <a:schemeClr val="bg1"/>
                </a:solidFill>
              </a:rPr>
              <a:t>bit.ly</a:t>
            </a:r>
            <a:r>
              <a:rPr lang="en-US" sz="2400" u="sng" dirty="0">
                <a:solidFill>
                  <a:schemeClr val="bg1"/>
                </a:solidFill>
              </a:rPr>
              <a:t>/3wVS3zo</a:t>
            </a:r>
            <a:br>
              <a:rPr lang="en-US" sz="1200" b="1" u="sng" dirty="0"/>
            </a:br>
            <a:br>
              <a:rPr lang="en-US" sz="1200" dirty="0"/>
            </a:br>
            <a:br>
              <a:rPr lang="en-US" sz="1700" u="sng" spc="-150" dirty="0">
                <a:solidFill>
                  <a:srgbClr val="FFFFFF"/>
                </a:solidFill>
              </a:rPr>
            </a:br>
            <a:br>
              <a:rPr lang="en-US" sz="1700" spc="-150" dirty="0">
                <a:solidFill>
                  <a:srgbClr val="FFFFFF"/>
                </a:solidFill>
              </a:rPr>
            </a:br>
            <a:endParaRPr lang="en-US" sz="1700" spc="-150" dirty="0">
              <a:solidFill>
                <a:srgbClr val="FFFFFF"/>
              </a:solidFill>
            </a:endParaRPr>
          </a:p>
        </p:txBody>
      </p:sp>
      <p:pic>
        <p:nvPicPr>
          <p:cNvPr id="55" name="Picture 54">
            <a:extLst>
              <a:ext uri="{FF2B5EF4-FFF2-40B4-BE49-F238E27FC236}">
                <a16:creationId xmlns:a16="http://schemas.microsoft.com/office/drawing/2014/main" id="{46EC264F-C614-8148-852B-070A36FC4B46}"/>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97089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A17C28DE-38EE-424D-BD48-DAF7A5ED06A6}"/>
              </a:ext>
            </a:extLst>
          </p:cNvPr>
          <p:cNvPicPr>
            <a:picLocks noChangeAspect="1"/>
          </p:cNvPicPr>
          <p:nvPr/>
        </p:nvPicPr>
        <p:blipFill>
          <a:blip r:embed="rId3"/>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37968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Freeform: Shape 1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Title 1">
            <a:extLst>
              <a:ext uri="{FF2B5EF4-FFF2-40B4-BE49-F238E27FC236}">
                <a16:creationId xmlns:a16="http://schemas.microsoft.com/office/drawing/2014/main" id="{457E2CD7-4B92-6642-BCF5-7D37DA421A5C}"/>
              </a:ext>
            </a:extLst>
          </p:cNvPr>
          <p:cNvSpPr txBox="1">
            <a:spLocks/>
          </p:cNvSpPr>
          <p:nvPr/>
        </p:nvSpPr>
        <p:spPr>
          <a:xfrm>
            <a:off x="647271" y="1012004"/>
            <a:ext cx="2562119" cy="479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Aft>
                <a:spcPts val="600"/>
              </a:spcAft>
            </a:pPr>
            <a:r>
              <a:rPr lang="en-US" sz="4400" cap="none" dirty="0">
                <a:solidFill>
                  <a:srgbClr val="FFFFFF"/>
                </a:solidFill>
              </a:rPr>
              <a:t>What is Bounce Back</a:t>
            </a:r>
          </a:p>
          <a:p>
            <a:pPr>
              <a:spcAft>
                <a:spcPts val="600"/>
              </a:spcAft>
            </a:pPr>
            <a:r>
              <a:rPr lang="en-US" sz="4400" cap="none" dirty="0">
                <a:solidFill>
                  <a:srgbClr val="FFFFFF"/>
                </a:solidFill>
              </a:rPr>
              <a:t>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3"/>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127998902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03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3" name="Rectangle 4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500" b="1" dirty="0">
                <a:solidFill>
                  <a:srgbClr val="FFFFFF"/>
                </a:solidFill>
              </a:rPr>
              <a:t>Bounce</a:t>
            </a:r>
            <a:r>
              <a:rPr lang="en-US" sz="3500" dirty="0">
                <a:solidFill>
                  <a:srgbClr val="FFFFFF"/>
                </a:solidFill>
              </a:rPr>
              <a:t> </a:t>
            </a:r>
            <a:r>
              <a:rPr lang="en-US" sz="3500" b="1" dirty="0">
                <a:solidFill>
                  <a:srgbClr val="FFFFFF"/>
                </a:solidFill>
              </a:rPr>
              <a:t>Back Project Tools</a:t>
            </a:r>
          </a:p>
        </p:txBody>
      </p:sp>
      <p:sp>
        <p:nvSpPr>
          <p:cNvPr id="3" name="Content Placeholder 2"/>
          <p:cNvSpPr>
            <a:spLocks noGrp="1"/>
          </p:cNvSpPr>
          <p:nvPr>
            <p:ph idx="1"/>
          </p:nvPr>
        </p:nvSpPr>
        <p:spPr>
          <a:xfrm>
            <a:off x="3795596" y="1020382"/>
            <a:ext cx="4711446" cy="5248656"/>
          </a:xfrm>
        </p:spPr>
        <p:txBody>
          <a:bodyPr anchor="ctr">
            <a:normAutofit/>
          </a:bodyPr>
          <a:lstStyle/>
          <a:p>
            <a:pPr marL="0" indent="0">
              <a:buNone/>
            </a:pPr>
            <a:r>
              <a:rPr lang="en-US" sz="2400" dirty="0"/>
              <a:t>Purpose: to expand resilience by retraining our mind to focus on the positive, increase the feelings of well-being and decrease the feelings of depression</a:t>
            </a:r>
          </a:p>
          <a:p>
            <a:pPr marL="0" indent="0">
              <a:buNone/>
            </a:pPr>
            <a:endParaRPr lang="en-US" sz="400" dirty="0"/>
          </a:p>
          <a:p>
            <a:pPr lvl="1"/>
            <a:r>
              <a:rPr lang="en-US" sz="2600" dirty="0"/>
              <a:t>Random Acts of Kindness</a:t>
            </a:r>
          </a:p>
          <a:p>
            <a:pPr lvl="1"/>
            <a:r>
              <a:rPr lang="en-US" sz="2600" dirty="0"/>
              <a:t>Three Good Things</a:t>
            </a:r>
          </a:p>
          <a:p>
            <a:pPr lvl="1"/>
            <a:r>
              <a:rPr lang="en-US" sz="2600" dirty="0"/>
              <a:t>Gratitude </a:t>
            </a:r>
          </a:p>
          <a:p>
            <a:pPr lvl="1"/>
            <a:r>
              <a:rPr lang="en-US" sz="2600" dirty="0"/>
              <a:t>Social Connections</a:t>
            </a:r>
          </a:p>
          <a:p>
            <a:pPr lvl="1"/>
            <a:r>
              <a:rPr lang="en-US" sz="2600" dirty="0"/>
              <a:t>Mindfulness and Self-Care</a:t>
            </a:r>
          </a:p>
          <a:p>
            <a:pPr lvl="1"/>
            <a:r>
              <a:rPr lang="en-US" sz="2600" dirty="0"/>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5369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a:bodyPr>
          <a:lstStyle/>
          <a:p>
            <a:pPr algn="r"/>
            <a:r>
              <a:rPr lang="en-US" sz="6000" b="1" kern="1200">
                <a:solidFill>
                  <a:schemeClr val="tx1"/>
                </a:solidFill>
                <a:latin typeface="+mj-lt"/>
                <a:ea typeface="+mj-ea"/>
                <a:cs typeface="+mj-cs"/>
              </a:rPr>
              <a:t>Resilience</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9"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0"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3D3ACA-55D4-7E4F-8AA9-0A83D7E8F747}"/>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89956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4751" y="365125"/>
            <a:ext cx="7890527" cy="1325563"/>
          </a:xfrm>
        </p:spPr>
        <p:txBody>
          <a:bodyPr>
            <a:normAutofit/>
          </a:bodyPr>
          <a:lstStyle/>
          <a:p>
            <a:r>
              <a:rPr lang="en-US" b="1" dirty="0">
                <a:solidFill>
                  <a:srgbClr val="FFFFFF"/>
                </a:solidFill>
              </a:rPr>
              <a:t>Resilience</a:t>
            </a:r>
          </a:p>
        </p:txBody>
      </p:sp>
      <p:sp>
        <p:nvSpPr>
          <p:cNvPr id="3" name="Content Placeholder 2"/>
          <p:cNvSpPr>
            <a:spLocks noGrp="1"/>
          </p:cNvSpPr>
          <p:nvPr>
            <p:ph idx="1"/>
          </p:nvPr>
        </p:nvSpPr>
        <p:spPr>
          <a:xfrm>
            <a:off x="628650" y="2022601"/>
            <a:ext cx="7886699" cy="4154361"/>
          </a:xfrm>
        </p:spPr>
        <p:txBody>
          <a:bodyPr>
            <a:normAutofit/>
          </a:bodyPr>
          <a:lstStyle/>
          <a:p>
            <a:pPr>
              <a:buNone/>
            </a:pPr>
            <a:r>
              <a:rPr lang="en-US" sz="2400" dirty="0">
                <a:solidFill>
                  <a:srgbClr val="FFFFFF"/>
                </a:solidFill>
              </a:rPr>
              <a:t>Resilience: </a:t>
            </a:r>
            <a:r>
              <a:rPr lang="en-US" sz="2400" dirty="0" err="1">
                <a:solidFill>
                  <a:srgbClr val="FFFFFF"/>
                </a:solidFill>
              </a:rPr>
              <a:t>re·sil·ience</a:t>
            </a:r>
            <a:r>
              <a:rPr lang="en-US" sz="2400" dirty="0">
                <a:solidFill>
                  <a:srgbClr val="FFFFFF"/>
                </a:solidFill>
              </a:rPr>
              <a:t>   /</a:t>
            </a:r>
            <a:r>
              <a:rPr lang="en-US" sz="2400" dirty="0" err="1">
                <a:solidFill>
                  <a:srgbClr val="FFFFFF"/>
                </a:solidFill>
              </a:rPr>
              <a:t>rəˈzilyəns</a:t>
            </a:r>
            <a:r>
              <a:rPr lang="en-US" sz="2400" dirty="0">
                <a:solidFill>
                  <a:srgbClr val="FFFFFF"/>
                </a:solidFill>
              </a:rPr>
              <a:t>/</a:t>
            </a:r>
          </a:p>
          <a:p>
            <a:pPr>
              <a:buNone/>
            </a:pPr>
            <a:r>
              <a:rPr lang="en-US" sz="2400" i="1" dirty="0">
                <a:solidFill>
                  <a:srgbClr val="FFFFFF"/>
                </a:solidFill>
              </a:rPr>
              <a:t>noun</a:t>
            </a:r>
            <a:endParaRPr lang="en-US" sz="2400" dirty="0">
              <a:solidFill>
                <a:srgbClr val="FFFFFF"/>
              </a:solidFill>
            </a:endParaRPr>
          </a:p>
          <a:p>
            <a:pPr>
              <a:buNone/>
            </a:pPr>
            <a:r>
              <a:rPr lang="en-US" sz="2400" b="1" dirty="0">
                <a:solidFill>
                  <a:srgbClr val="FFFFFF"/>
                </a:solidFill>
              </a:rPr>
              <a:t>1. </a:t>
            </a:r>
            <a:r>
              <a:rPr lang="en-US" sz="2400" dirty="0">
                <a:solidFill>
                  <a:srgbClr val="FFFFFF"/>
                </a:solidFill>
              </a:rPr>
              <a:t>the ability of a substance or object to spring back into shape; elasticity.</a:t>
            </a:r>
          </a:p>
          <a:p>
            <a:pPr>
              <a:buNone/>
            </a:pPr>
            <a:r>
              <a:rPr lang="en-US" sz="2400" b="1" dirty="0">
                <a:solidFill>
                  <a:srgbClr val="FFFFFF"/>
                </a:solidFill>
              </a:rPr>
              <a:t>2</a:t>
            </a:r>
            <a:r>
              <a:rPr lang="en-US" sz="2400" dirty="0">
                <a:solidFill>
                  <a:srgbClr val="FFFFFF"/>
                </a:solidFill>
              </a:rPr>
              <a:t>. the capacity to recover quickly from difficulties; toughness.</a:t>
            </a:r>
          </a:p>
          <a:p>
            <a:endParaRPr lang="en-US" sz="1700" dirty="0">
              <a:solidFill>
                <a:srgbClr val="FFFFFF"/>
              </a:solidFill>
            </a:endParaRPr>
          </a:p>
        </p:txBody>
      </p:sp>
      <p:pic>
        <p:nvPicPr>
          <p:cNvPr id="4" name="Picture 3">
            <a:extLst>
              <a:ext uri="{FF2B5EF4-FFF2-40B4-BE49-F238E27FC236}">
                <a16:creationId xmlns:a16="http://schemas.microsoft.com/office/drawing/2014/main" id="{55B42A18-8D83-B048-9223-1EC497EA279F}"/>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145179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7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3F7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Five Pillars of Resilience</a:t>
            </a:r>
          </a:p>
        </p:txBody>
      </p:sp>
      <p:pic>
        <p:nvPicPr>
          <p:cNvPr id="1026"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1536" t="17798" r="10290" b="-4"/>
          <a:stretch/>
        </p:blipFill>
        <p:spPr bwMode="auto">
          <a:xfrm>
            <a:off x="3158531" y="1561781"/>
            <a:ext cx="5391149" cy="3966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865613C-88A5-8742-BE2F-CFC150DE80C0}"/>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50396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ofa, wall&#10;&#10;Description automatically generated">
            <a:extLst>
              <a:ext uri="{FF2B5EF4-FFF2-40B4-BE49-F238E27FC236}">
                <a16:creationId xmlns:a16="http://schemas.microsoft.com/office/drawing/2014/main" id="{94EA5C3F-652F-5948-9938-F8A4B22C5FD6}"/>
              </a:ext>
            </a:extLst>
          </p:cNvPr>
          <p:cNvPicPr>
            <a:picLocks noChangeAspect="1"/>
          </p:cNvPicPr>
          <p:nvPr/>
        </p:nvPicPr>
        <p:blipFill rotWithShape="1">
          <a:blip r:embed="rId3"/>
          <a:srcRect t="15026" b="8512"/>
          <a:stretch/>
        </p:blipFill>
        <p:spPr>
          <a:xfrm>
            <a:off x="0" y="-278625"/>
            <a:ext cx="9143980" cy="4666928"/>
          </a:xfrm>
          <a:prstGeom prst="rect">
            <a:avLst/>
          </a:prstGeom>
        </p:spPr>
      </p:pic>
      <p:pic>
        <p:nvPicPr>
          <p:cNvPr id="22" name="Picture 1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Oval 1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446" y="952799"/>
            <a:ext cx="7408985" cy="2059050"/>
          </a:xfrm>
        </p:spPr>
        <p:txBody>
          <a:bodyPr vert="horz" lIns="91440" tIns="45720" rIns="91440" bIns="45720" rtlCol="0" anchor="ctr">
            <a:normAutofit/>
          </a:bodyPr>
          <a:lstStyle/>
          <a:p>
            <a:pPr algn="l"/>
            <a:r>
              <a:rPr lang="en-US" sz="4400" b="1" dirty="0">
                <a:solidFill>
                  <a:schemeClr val="bg1"/>
                </a:solidFill>
                <a:latin typeface="Chalkboard" panose="03050602040202020205" pitchFamily="66" charset="77"/>
              </a:rPr>
              <a:t>Resilience can be learned!</a:t>
            </a:r>
          </a:p>
        </p:txBody>
      </p:sp>
      <p:sp>
        <p:nvSpPr>
          <p:cNvPr id="3" name="Subtitle 2"/>
          <p:cNvSpPr>
            <a:spLocks noGrp="1"/>
          </p:cNvSpPr>
          <p:nvPr>
            <p:ph type="subTitle" idx="1"/>
          </p:nvPr>
        </p:nvSpPr>
        <p:spPr>
          <a:xfrm>
            <a:off x="785446" y="4666928"/>
            <a:ext cx="7174523" cy="1628364"/>
          </a:xfrm>
        </p:spPr>
        <p:txBody>
          <a:bodyPr vert="horz" lIns="91440" tIns="45720" rIns="91440" bIns="45720" rtlCol="0" anchor="ctr">
            <a:normAutofit fontScale="92500"/>
          </a:bodyPr>
          <a:lstStyle/>
          <a:p>
            <a:pPr marL="457200" indent="-228600" algn="l">
              <a:buFont typeface="Arial" panose="020B0604020202020204" pitchFamily="34" charset="0"/>
              <a:buChar char="•"/>
            </a:pPr>
            <a:r>
              <a:rPr lang="en-US" sz="3200" b="1" dirty="0">
                <a:solidFill>
                  <a:srgbClr val="000000"/>
                </a:solidFill>
              </a:rPr>
              <a:t>Consistency is the key</a:t>
            </a:r>
          </a:p>
          <a:p>
            <a:pPr marL="457200" indent="-228600" algn="l">
              <a:buFont typeface="Arial" panose="020B0604020202020204" pitchFamily="34" charset="0"/>
              <a:buChar char="•"/>
            </a:pPr>
            <a:r>
              <a:rPr lang="en-US" sz="3200" b="1" dirty="0">
                <a:solidFill>
                  <a:srgbClr val="000000"/>
                </a:solidFill>
              </a:rPr>
              <a:t>The more you practice the better you get</a:t>
            </a:r>
          </a:p>
          <a:p>
            <a:pPr marL="457200" indent="-228600" algn="l">
              <a:buFont typeface="Arial" panose="020B0604020202020204" pitchFamily="34" charset="0"/>
              <a:buChar char="•"/>
            </a:pPr>
            <a:r>
              <a:rPr lang="en-US" sz="3200" b="1" dirty="0">
                <a:solidFill>
                  <a:srgbClr val="000000"/>
                </a:solidFill>
              </a:rPr>
              <a:t>Strive for progress, not perfection</a:t>
            </a:r>
          </a:p>
          <a:p>
            <a:pPr marL="228600" indent="-228600" algn="l">
              <a:buFont typeface="Arial" panose="020B0604020202020204" pitchFamily="34" charset="0"/>
              <a:buChar char="•"/>
            </a:pPr>
            <a:endParaRPr lang="en-US" sz="1600" b="1" dirty="0">
              <a:solidFill>
                <a:srgbClr val="000000"/>
              </a:solidFill>
            </a:endParaRPr>
          </a:p>
        </p:txBody>
      </p:sp>
      <p:pic>
        <p:nvPicPr>
          <p:cNvPr id="4" name="Picture 3">
            <a:extLst>
              <a:ext uri="{FF2B5EF4-FFF2-40B4-BE49-F238E27FC236}">
                <a16:creationId xmlns:a16="http://schemas.microsoft.com/office/drawing/2014/main" id="{9AAEB7EC-2FB1-0245-A237-33D4109E5B73}"/>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1852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4100" b="1">
                <a:solidFill>
                  <a:srgbClr val="FFFFFF"/>
                </a:solidFill>
              </a:rPr>
              <a:t>Why Is Resilience So Important?</a:t>
            </a:r>
          </a:p>
        </p:txBody>
      </p:sp>
      <p:graphicFrame>
        <p:nvGraphicFramePr>
          <p:cNvPr id="6" name="Content Placeholder 2">
            <a:extLst>
              <a:ext uri="{FF2B5EF4-FFF2-40B4-BE49-F238E27FC236}">
                <a16:creationId xmlns:a16="http://schemas.microsoft.com/office/drawing/2014/main" id="{ACA2B6A5-7B9E-49A5-B199-35C88917E78E}"/>
              </a:ext>
            </a:extLst>
          </p:cNvPr>
          <p:cNvGraphicFramePr>
            <a:graphicFrameLocks noGrp="1"/>
          </p:cNvGraphicFramePr>
          <p:nvPr>
            <p:ph idx="1"/>
            <p:extLst>
              <p:ext uri="{D42A27DB-BD31-4B8C-83A1-F6EECF244321}">
                <p14:modId xmlns:p14="http://schemas.microsoft.com/office/powerpoint/2010/main" val="383815049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D539DBA-C926-4643-83AD-49E3AAD7B1BC}"/>
              </a:ext>
            </a:extLst>
          </p:cNvPr>
          <p:cNvPicPr>
            <a:picLocks noChangeAspect="1"/>
          </p:cNvPicPr>
          <p:nvPr/>
        </p:nvPicPr>
        <p:blipFill>
          <a:blip r:embed="rId8"/>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08878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a:normAutofit/>
          </a:bodyPr>
          <a:lstStyle/>
          <a:p>
            <a:r>
              <a:rPr lang="en-US" b="1" dirty="0"/>
              <a:t>Resilience can add years to your life….</a:t>
            </a:r>
          </a:p>
        </p:txBody>
      </p:sp>
      <p:sp>
        <p:nvSpPr>
          <p:cNvPr id="3" name="Content Placeholder 2"/>
          <p:cNvSpPr>
            <a:spLocks noGrp="1"/>
          </p:cNvSpPr>
          <p:nvPr>
            <p:ph idx="1"/>
          </p:nvPr>
        </p:nvSpPr>
        <p:spPr>
          <a:xfrm>
            <a:off x="1008185" y="3060017"/>
            <a:ext cx="4888523" cy="2438546"/>
          </a:xfrm>
        </p:spPr>
        <p:txBody>
          <a:bodyPr>
            <a:normAutofit/>
          </a:bodyPr>
          <a:lstStyle/>
          <a:p>
            <a:pPr marL="0" indent="0">
              <a:buNone/>
            </a:pPr>
            <a:r>
              <a:rPr lang="en-US" sz="3600" dirty="0"/>
              <a:t>I’m going to make you all live 7.6 minutes longer by what we do today</a:t>
            </a:r>
            <a:r>
              <a:rPr lang="en-US" sz="2100" dirty="0"/>
              <a:t>.</a:t>
            </a:r>
          </a:p>
          <a:p>
            <a:pPr marL="457200" lvl="1" indent="0">
              <a:buNone/>
            </a:pPr>
            <a:endParaRPr lang="en-US" sz="2100" dirty="0"/>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Graphic 7" descr="Drum Set">
            <a:extLst>
              <a:ext uri="{FF2B5EF4-FFF2-40B4-BE49-F238E27FC236}">
                <a16:creationId xmlns:a16="http://schemas.microsoft.com/office/drawing/2014/main" id="{5B97AB66-B00D-4D18-84D7-C71B706E4D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3971" y="3335418"/>
            <a:ext cx="1906825" cy="1906825"/>
          </a:xfrm>
          <a:prstGeom prst="rect">
            <a:avLst/>
          </a:prstGeom>
        </p:spPr>
      </p:pic>
      <p:pic>
        <p:nvPicPr>
          <p:cNvPr id="4" name="Picture 3">
            <a:extLst>
              <a:ext uri="{FF2B5EF4-FFF2-40B4-BE49-F238E27FC236}">
                <a16:creationId xmlns:a16="http://schemas.microsoft.com/office/drawing/2014/main" id="{9C4A5B3E-B1E8-D744-B44D-76FCBBDE47D0}"/>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77958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1762</Words>
  <Application>Microsoft Office PowerPoint</Application>
  <PresentationFormat>On-screen Show (4:3)</PresentationFormat>
  <Paragraphs>112</Paragraphs>
  <Slides>18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Chalkboard</vt:lpstr>
      <vt:lpstr>Office Theme</vt:lpstr>
      <vt:lpstr>Gallery</vt:lpstr>
      <vt:lpstr>PowerPoint Presentation</vt:lpstr>
      <vt:lpstr>PowerPoint Presentation</vt:lpstr>
      <vt:lpstr>Bounce Back Project Tools</vt:lpstr>
      <vt:lpstr>Resilience</vt:lpstr>
      <vt:lpstr>Resilience</vt:lpstr>
      <vt:lpstr>Five Pillars of Resilience</vt:lpstr>
      <vt:lpstr>Resilience can be learned!</vt:lpstr>
      <vt:lpstr>Why Is Resilience So Important?</vt:lpstr>
      <vt:lpstr>Resilience can add years to your life….</vt:lpstr>
      <vt:lpstr>Physical Resilience</vt:lpstr>
      <vt:lpstr>Mental Resilience</vt:lpstr>
      <vt:lpstr>Emotional Resilience</vt:lpstr>
      <vt:lpstr>Social Resilience</vt:lpstr>
      <vt:lpstr>Resilience helps you live longer! </vt:lpstr>
      <vt:lpstr>PowerPoint Presentation</vt:lpstr>
      <vt:lpstr>Ways To Build Your Resilience</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3</cp:revision>
  <dcterms:created xsi:type="dcterms:W3CDTF">2019-08-28T14:40:43Z</dcterms:created>
  <dcterms:modified xsi:type="dcterms:W3CDTF">2021-08-03T16:15:58Z</dcterms:modified>
</cp:coreProperties>
</file>